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59" r:id="rId5"/>
    <p:sldId id="302" r:id="rId6"/>
    <p:sldId id="260" r:id="rId7"/>
    <p:sldId id="271" r:id="rId8"/>
    <p:sldId id="318" r:id="rId9"/>
    <p:sldId id="263" r:id="rId10"/>
    <p:sldId id="267" r:id="rId11"/>
    <p:sldId id="316" r:id="rId12"/>
    <p:sldId id="269" r:id="rId13"/>
    <p:sldId id="315" r:id="rId14"/>
    <p:sldId id="272" r:id="rId15"/>
    <p:sldId id="273" r:id="rId16"/>
    <p:sldId id="317" r:id="rId17"/>
    <p:sldId id="289" r:id="rId18"/>
    <p:sldId id="292" r:id="rId19"/>
    <p:sldId id="290" r:id="rId20"/>
    <p:sldId id="296" r:id="rId21"/>
    <p:sldId id="295" r:id="rId22"/>
    <p:sldId id="291" r:id="rId23"/>
    <p:sldId id="298" r:id="rId24"/>
    <p:sldId id="306" r:id="rId25"/>
    <p:sldId id="297" r:id="rId26"/>
    <p:sldId id="308" r:id="rId27"/>
    <p:sldId id="309" r:id="rId28"/>
    <p:sldId id="299" r:id="rId29"/>
    <p:sldId id="310" r:id="rId30"/>
    <p:sldId id="314" r:id="rId31"/>
    <p:sldId id="301" r:id="rId32"/>
    <p:sldId id="312" r:id="rId33"/>
    <p:sldId id="313" r:id="rId34"/>
    <p:sldId id="304" r:id="rId35"/>
    <p:sldId id="293" r:id="rId36"/>
    <p:sldId id="303" r:id="rId37"/>
    <p:sldId id="319" r:id="rId38"/>
    <p:sldId id="359" r:id="rId39"/>
    <p:sldId id="360" r:id="rId40"/>
    <p:sldId id="349" r:id="rId41"/>
    <p:sldId id="320" r:id="rId42"/>
    <p:sldId id="322" r:id="rId43"/>
    <p:sldId id="323" r:id="rId44"/>
    <p:sldId id="324" r:id="rId45"/>
    <p:sldId id="325" r:id="rId46"/>
    <p:sldId id="326" r:id="rId47"/>
    <p:sldId id="341" r:id="rId48"/>
    <p:sldId id="329" r:id="rId49"/>
    <p:sldId id="343" r:id="rId50"/>
    <p:sldId id="344" r:id="rId51"/>
    <p:sldId id="347" r:id="rId52"/>
    <p:sldId id="345" r:id="rId53"/>
    <p:sldId id="327" r:id="rId54"/>
    <p:sldId id="328" r:id="rId55"/>
    <p:sldId id="340" r:id="rId56"/>
    <p:sldId id="330" r:id="rId57"/>
    <p:sldId id="331" r:id="rId58"/>
    <p:sldId id="332" r:id="rId59"/>
    <p:sldId id="333" r:id="rId60"/>
    <p:sldId id="334" r:id="rId61"/>
    <p:sldId id="335" r:id="rId62"/>
    <p:sldId id="337" r:id="rId63"/>
    <p:sldId id="336" r:id="rId64"/>
    <p:sldId id="338" r:id="rId65"/>
    <p:sldId id="339" r:id="rId66"/>
    <p:sldId id="350" r:id="rId67"/>
    <p:sldId id="351" r:id="rId68"/>
    <p:sldId id="352" r:id="rId69"/>
    <p:sldId id="356" r:id="rId70"/>
    <p:sldId id="357" r:id="rId71"/>
    <p:sldId id="358" r:id="rId72"/>
    <p:sldId id="353" r:id="rId73"/>
    <p:sldId id="354" r:id="rId74"/>
    <p:sldId id="342" r:id="rId75"/>
    <p:sldId id="372" r:id="rId76"/>
    <p:sldId id="375" r:id="rId77"/>
    <p:sldId id="376" r:id="rId78"/>
    <p:sldId id="377" r:id="rId79"/>
    <p:sldId id="371" r:id="rId80"/>
    <p:sldId id="363" r:id="rId81"/>
    <p:sldId id="367" r:id="rId82"/>
    <p:sldId id="366" r:id="rId83"/>
    <p:sldId id="368" r:id="rId84"/>
    <p:sldId id="369" r:id="rId85"/>
    <p:sldId id="370" r:id="rId86"/>
    <p:sldId id="384" r:id="rId87"/>
    <p:sldId id="385" r:id="rId88"/>
    <p:sldId id="383" r:id="rId89"/>
    <p:sldId id="378" r:id="rId90"/>
    <p:sldId id="361" r:id="rId91"/>
    <p:sldId id="387" r:id="rId92"/>
    <p:sldId id="388" r:id="rId93"/>
    <p:sldId id="389" r:id="rId94"/>
    <p:sldId id="390" r:id="rId95"/>
    <p:sldId id="391" r:id="rId96"/>
    <p:sldId id="392" r:id="rId97"/>
    <p:sldId id="405" r:id="rId98"/>
    <p:sldId id="403" r:id="rId99"/>
    <p:sldId id="408" r:id="rId100"/>
    <p:sldId id="393" r:id="rId101"/>
    <p:sldId id="399" r:id="rId102"/>
    <p:sldId id="402" r:id="rId103"/>
    <p:sldId id="407" r:id="rId104"/>
    <p:sldId id="394" r:id="rId105"/>
    <p:sldId id="395" r:id="rId106"/>
    <p:sldId id="396" r:id="rId107"/>
    <p:sldId id="397" r:id="rId108"/>
    <p:sldId id="398" r:id="rId109"/>
    <p:sldId id="406" r:id="rId110"/>
    <p:sldId id="409" r:id="rId1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36D"/>
    <a:srgbClr val="CE80E8"/>
    <a:srgbClr val="DBAE25"/>
    <a:srgbClr val="2ADB68"/>
    <a:srgbClr val="E8AEC3"/>
    <a:srgbClr val="DBA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80C75-C631-42AF-B631-2F7FDF8C9EE6}" v="2" dt="2023-03-21T02:39:34.145"/>
    <p1510:client id="{090C2938-83EF-6FC5-DE55-2F8566ACC96A}" v="339" dt="2023-03-21T02:34:56.117"/>
    <p1510:client id="{0CE59929-2448-44CC-BD1E-0CD95ED411A4}" v="446" dt="2023-01-26T02:01:46.771"/>
    <p1510:client id="{11489FDA-C6A6-28F5-4467-2887CD2DFB56}" v="286" dt="2023-03-21T02:25:50.155"/>
    <p1510:client id="{1B020AD9-80CF-480C-D08A-658144FF45D6}" v="3" dt="2023-02-21T06:29:20.746"/>
    <p1510:client id="{1EA1F67B-4DE6-E2E0-1594-157ED5E47C50}" v="737" dt="2023-02-18T05:57:19.346"/>
    <p1510:client id="{324D9221-92D5-CD51-20EF-E040D691D08E}" v="24" dt="2023-01-30T23:41:44.576"/>
    <p1510:client id="{3FCDD93E-D117-029B-4CB2-E3B2DE1D5CA0}" v="331" dt="2023-02-20T17:21:44.646"/>
    <p1510:client id="{40DDA276-39C3-281C-152E-6DF7802A2CC5}" v="1" dt="2023-02-18T06:04:24.021"/>
    <p1510:client id="{4F422BB9-1A7D-590A-2B3D-28A4FAE65CFD}" v="31" dt="2023-02-21T00:50:26.150"/>
    <p1510:client id="{630CAD5B-9801-76D2-F422-E78958725C8C}" v="819" dt="2023-01-31T04:21:01.660"/>
    <p1510:client id="{6D09ADBE-73A5-2348-6FB2-CFDB999886D5}" v="667" dt="2023-03-21T04:36:12.050"/>
    <p1510:client id="{74087BA5-AB29-34D2-8ACD-B399C06B2C66}" v="1950" dt="2023-01-31T07:16:06.384"/>
    <p1510:client id="{774D608B-DF06-D0F2-7E45-DD1FAD50ADAB}" v="1435" dt="2023-04-11T02:39:25.799"/>
    <p1510:client id="{788F985D-60DD-D2B8-637A-0CBA1F72FA46}" v="1012" dt="2023-02-21T05:01:50.495"/>
    <p1510:client id="{87255BD8-7CDA-72EC-9443-ACC2FCB58DA2}" v="1751" dt="2023-04-11T04:30:52.600"/>
    <p1510:client id="{8884F599-6D28-D91E-B079-E44E978EED87}" v="258" dt="2023-02-19T04:04:26.567"/>
    <p1510:client id="{8C2A07DB-5463-0AD3-5D22-038911391D4C}" v="481" dt="2023-02-18T04:07:58.974"/>
    <p1510:client id="{94139A40-6AFE-9FC8-968B-053A3E4897F4}" v="270" dt="2023-02-19T00:00:22.674"/>
    <p1510:client id="{95FDBDF0-94E6-4BB8-8ABD-0BF12FFD8244}" v="14" dt="2023-02-21T17:01:40.090"/>
    <p1510:client id="{9F59FECB-B1E9-5642-F980-7604E2DB3F86}" v="1537" dt="2023-02-19T00:05:52.157"/>
    <p1510:client id="{A0E66097-685E-919D-856C-01D9871A3A8F}" v="222" dt="2023-03-21T04:28:26.742"/>
    <p1510:client id="{A31BA56A-6272-4F0E-A38F-14ACECCCA5CE}" v="1391" dt="2023-02-19T04:24:40.170"/>
    <p1510:client id="{A7C3C692-4F40-3FB6-1213-E5EBA3D9E683}" v="1429" dt="2023-03-21T03:35:20.572"/>
    <p1510:client id="{AC59CB5F-A4ED-1CF6-4348-54CFA608B815}" v="480" dt="2023-03-21T16:05:59.602"/>
    <p1510:client id="{B124BE74-0CF6-708C-CBC6-34B64140E86E}" v="2" dt="2023-03-21T17:21:58.090"/>
    <p1510:client id="{BC603ACA-3CF1-A5D5-90C0-951C87B6C007}" v="3947" dt="2023-01-31T07:13:37.158"/>
    <p1510:client id="{BE01459B-889B-4B5A-ACF3-ACA49C17F3E4}" v="6" dt="2023-02-18T23:13:32.047"/>
    <p1510:client id="{C7EE065D-FB02-6BBF-2277-6B138102AC87}" v="44" dt="2023-02-21T03:18:22.911"/>
    <p1510:client id="{CA0EA9B7-64FD-8AF8-452E-21C84F962CC9}" v="9" dt="2023-02-19T04:30:42.578"/>
    <p1510:client id="{CB58C6A6-F128-602B-E7B0-F1221D9C1C71}" v="411" dt="2023-04-11T04:31:13.112"/>
    <p1510:client id="{CD5C9E39-191D-42AE-E1D8-10406AECA6F6}" v="209" dt="2023-02-21T00:33:15.097"/>
    <p1510:client id="{D17EA1E2-BC24-EDC6-BD87-A88D9EC2B031}" v="3" dt="2023-02-21T03:25:24.863"/>
    <p1510:client id="{D33D6461-DF05-F6AC-7DB1-F7BE95FD11D8}" v="1378" dt="2023-01-30T23:12:28.126"/>
    <p1510:client id="{D8B1DC49-939D-615F-A0B9-9EB7946B77A2}" v="248" dt="2023-02-21T00:33:04.553"/>
    <p1510:client id="{DE4B556A-1557-7FC3-CDD0-83E8B533F0DC}" v="120" dt="2023-02-21T01:37:22.691"/>
    <p1510:client id="{F34C3832-A402-BBE9-82FF-0A518C0F0A58}" v="22" dt="2023-02-19T05:47:57.066"/>
    <p1510:client id="{F62339F2-0E72-86D4-A796-F2E561BC760F}" v="223" dt="2023-01-30T20:52:15.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_rels/data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A7257D-ABD8-4616-AA3A-7A85BA07357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454A6FE1-65F2-4B0A-B502-FD6B3F87EA59}">
      <dgm:prSet phldrT="[Text]" phldr="0"/>
      <dgm:spPr/>
      <dgm:t>
        <a:bodyPr/>
        <a:lstStyle/>
        <a:p>
          <a:pPr rtl="0"/>
          <a:r>
            <a:rPr lang="en-GB"/>
            <a:t>Janit Jindal</a:t>
          </a:r>
        </a:p>
      </dgm:t>
    </dgm:pt>
    <dgm:pt modelId="{9FA7E105-2F5D-4E39-A672-2978089671AC}" type="parTrans" cxnId="{4A2048B5-40C6-407E-8003-91DF97031D8F}">
      <dgm:prSet/>
      <dgm:spPr/>
      <dgm:t>
        <a:bodyPr/>
        <a:lstStyle/>
        <a:p>
          <a:endParaRPr lang="en-GB"/>
        </a:p>
      </dgm:t>
    </dgm:pt>
    <dgm:pt modelId="{3B6F113D-E419-47FA-80A2-E542D5E26994}" type="sibTrans" cxnId="{4A2048B5-40C6-407E-8003-91DF97031D8F}">
      <dgm:prSet/>
      <dgm:spPr/>
      <dgm:t>
        <a:bodyPr/>
        <a:lstStyle/>
        <a:p>
          <a:endParaRPr lang="en-GB"/>
        </a:p>
      </dgm:t>
    </dgm:pt>
    <dgm:pt modelId="{DB27C81B-57C3-46FD-AD11-16E82E92200A}">
      <dgm:prSet phldrT="[Text]" phldr="0"/>
      <dgm:spPr/>
      <dgm:t>
        <a:bodyPr/>
        <a:lstStyle/>
        <a:p>
          <a:pPr rtl="0"/>
          <a:r>
            <a:rPr lang="en-GB">
              <a:latin typeface="Calibri Light" panose="020F0302020204030204"/>
            </a:rPr>
            <a:t>Megha Malhotra</a:t>
          </a:r>
          <a:endParaRPr lang="en-GB"/>
        </a:p>
      </dgm:t>
    </dgm:pt>
    <dgm:pt modelId="{9909F611-0C18-41A1-9721-D341DE785CEF}" type="parTrans" cxnId="{BEBF718A-38C2-49EC-B477-BE70930B958D}">
      <dgm:prSet/>
      <dgm:spPr/>
      <dgm:t>
        <a:bodyPr/>
        <a:lstStyle/>
        <a:p>
          <a:endParaRPr lang="en-GB"/>
        </a:p>
      </dgm:t>
    </dgm:pt>
    <dgm:pt modelId="{A823758F-1A69-41F1-81C8-3901F0D10AE7}" type="sibTrans" cxnId="{BEBF718A-38C2-49EC-B477-BE70930B958D}">
      <dgm:prSet/>
      <dgm:spPr/>
      <dgm:t>
        <a:bodyPr/>
        <a:lstStyle/>
        <a:p>
          <a:endParaRPr lang="en-GB"/>
        </a:p>
      </dgm:t>
    </dgm:pt>
    <dgm:pt modelId="{0908BB9C-2F53-4B01-BAD0-8BBC72ECD63D}">
      <dgm:prSet phldrT="[Text]" phldr="0"/>
      <dgm:spPr/>
      <dgm:t>
        <a:bodyPr/>
        <a:lstStyle/>
        <a:p>
          <a:pPr rtl="0"/>
          <a:r>
            <a:rPr lang="en-GB">
              <a:latin typeface="Calibri Light" panose="020F0302020204030204"/>
            </a:rPr>
            <a:t>Kamini </a:t>
          </a:r>
          <a:endParaRPr lang="en-GB"/>
        </a:p>
      </dgm:t>
    </dgm:pt>
    <dgm:pt modelId="{8400CF5C-A9A3-4B99-B8E9-EB7987012412}" type="parTrans" cxnId="{7C850445-3066-4D0E-9F3A-415CC000E58E}">
      <dgm:prSet/>
      <dgm:spPr/>
      <dgm:t>
        <a:bodyPr/>
        <a:lstStyle/>
        <a:p>
          <a:endParaRPr lang="en-GB"/>
        </a:p>
      </dgm:t>
    </dgm:pt>
    <dgm:pt modelId="{BEA8D64D-5D99-4CDE-835A-E10AAF47738D}" type="sibTrans" cxnId="{7C850445-3066-4D0E-9F3A-415CC000E58E}">
      <dgm:prSet/>
      <dgm:spPr/>
      <dgm:t>
        <a:bodyPr/>
        <a:lstStyle/>
        <a:p>
          <a:endParaRPr lang="en-GB"/>
        </a:p>
      </dgm:t>
    </dgm:pt>
    <dgm:pt modelId="{34DC83E0-922D-46DF-B5DA-ED34B8B9E04E}">
      <dgm:prSet phldrT="[Text]" phldr="0"/>
      <dgm:spPr/>
      <dgm:t>
        <a:bodyPr/>
        <a:lstStyle/>
        <a:p>
          <a:pPr rtl="0"/>
          <a:r>
            <a:rPr lang="en-GB">
              <a:latin typeface="Calibri Light" panose="020F0302020204030204"/>
            </a:rPr>
            <a:t>Parul Mehndiratta</a:t>
          </a:r>
          <a:endParaRPr lang="en-GB"/>
        </a:p>
      </dgm:t>
    </dgm:pt>
    <dgm:pt modelId="{8C3C9F9F-A6DD-4C79-9DF3-34BCCAD6063B}" type="parTrans" cxnId="{05B4268E-363B-452C-8295-1E9C76E202F8}">
      <dgm:prSet/>
      <dgm:spPr/>
      <dgm:t>
        <a:bodyPr/>
        <a:lstStyle/>
        <a:p>
          <a:endParaRPr lang="en-GB"/>
        </a:p>
      </dgm:t>
    </dgm:pt>
    <dgm:pt modelId="{1594218B-6B54-4F4E-B703-AB6011CA1E61}" type="sibTrans" cxnId="{05B4268E-363B-452C-8295-1E9C76E202F8}">
      <dgm:prSet/>
      <dgm:spPr/>
      <dgm:t>
        <a:bodyPr/>
        <a:lstStyle/>
        <a:p>
          <a:endParaRPr lang="en-GB"/>
        </a:p>
      </dgm:t>
    </dgm:pt>
    <dgm:pt modelId="{5E774675-7EBC-4FCA-929A-EBE95AEE6FDC}">
      <dgm:prSet phldrT="[Text]" phldr="0"/>
      <dgm:spPr/>
      <dgm:t>
        <a:bodyPr/>
        <a:lstStyle/>
        <a:p>
          <a:pPr rtl="0"/>
          <a:r>
            <a:rPr lang="en-GB">
              <a:latin typeface="Calibri Light" panose="020F0302020204030204"/>
            </a:rPr>
            <a:t> Vidhut Sharma</a:t>
          </a:r>
          <a:endParaRPr lang="en-GB"/>
        </a:p>
      </dgm:t>
    </dgm:pt>
    <dgm:pt modelId="{7ACCB570-08E5-4709-B073-B79794523ED5}" type="parTrans" cxnId="{04406D76-8BF9-4D05-AD67-02BEFC47C4DC}">
      <dgm:prSet/>
      <dgm:spPr/>
      <dgm:t>
        <a:bodyPr/>
        <a:lstStyle/>
        <a:p>
          <a:endParaRPr lang="en-GB"/>
        </a:p>
      </dgm:t>
    </dgm:pt>
    <dgm:pt modelId="{3F8F0AB5-3D5D-44B7-A1D4-B206F39EAF05}" type="sibTrans" cxnId="{04406D76-8BF9-4D05-AD67-02BEFC47C4DC}">
      <dgm:prSet/>
      <dgm:spPr/>
      <dgm:t>
        <a:bodyPr/>
        <a:lstStyle/>
        <a:p>
          <a:endParaRPr lang="en-GB"/>
        </a:p>
      </dgm:t>
    </dgm:pt>
    <dgm:pt modelId="{AF845E49-A6C4-49DE-A2A7-9298E269607D}">
      <dgm:prSet phldrT="[Text]" phldr="0"/>
      <dgm:spPr/>
      <dgm:t>
        <a:bodyPr/>
        <a:lstStyle/>
        <a:p>
          <a:pPr rtl="0"/>
          <a:r>
            <a:rPr lang="en-GB">
              <a:latin typeface="Calibri Light" panose="020F0302020204030204"/>
            </a:rPr>
            <a:t>Meera Gangani</a:t>
          </a:r>
          <a:endParaRPr lang="en-GB"/>
        </a:p>
      </dgm:t>
    </dgm:pt>
    <dgm:pt modelId="{4B1CD525-D25A-484C-B339-0AB72CF4E4BC}" type="parTrans" cxnId="{64898269-D9EE-4309-8154-BC9F9A32FBE8}">
      <dgm:prSet/>
      <dgm:spPr/>
      <dgm:t>
        <a:bodyPr/>
        <a:lstStyle/>
        <a:p>
          <a:endParaRPr lang="en-GB"/>
        </a:p>
      </dgm:t>
    </dgm:pt>
    <dgm:pt modelId="{E64A0760-890A-4322-BD31-497C676A8303}" type="sibTrans" cxnId="{64898269-D9EE-4309-8154-BC9F9A32FBE8}">
      <dgm:prSet/>
      <dgm:spPr/>
      <dgm:t>
        <a:bodyPr/>
        <a:lstStyle/>
        <a:p>
          <a:endParaRPr lang="en-GB"/>
        </a:p>
      </dgm:t>
    </dgm:pt>
    <dgm:pt modelId="{B8BA70F6-D65E-4824-903B-9BBC330A7506}">
      <dgm:prSet phldr="0"/>
      <dgm:spPr/>
      <dgm:t>
        <a:bodyPr/>
        <a:lstStyle/>
        <a:p>
          <a:pPr rtl="0"/>
          <a:r>
            <a:rPr lang="en-GB">
              <a:latin typeface="Calibri Light" panose="020F0302020204030204"/>
            </a:rPr>
            <a:t>Abu Bakar</a:t>
          </a:r>
        </a:p>
      </dgm:t>
    </dgm:pt>
    <dgm:pt modelId="{23554EFF-F096-4C24-B62C-91459DCBC19D}" type="parTrans" cxnId="{3EC026BA-A72B-4B73-8070-CDECD4EC0ADC}">
      <dgm:prSet/>
      <dgm:spPr/>
    </dgm:pt>
    <dgm:pt modelId="{FC8746C0-F7AA-41D5-A647-926777FC08BD}" type="sibTrans" cxnId="{3EC026BA-A72B-4B73-8070-CDECD4EC0ADC}">
      <dgm:prSet/>
      <dgm:spPr/>
    </dgm:pt>
    <dgm:pt modelId="{37FDE918-4FB1-43D2-97A2-8B34A3E29233}" type="pres">
      <dgm:prSet presAssocID="{5CA7257D-ABD8-4616-AA3A-7A85BA07357C}" presName="hierChild1" presStyleCnt="0">
        <dgm:presLayoutVars>
          <dgm:chPref val="1"/>
          <dgm:dir/>
          <dgm:animOne val="branch"/>
          <dgm:animLvl val="lvl"/>
          <dgm:resizeHandles/>
        </dgm:presLayoutVars>
      </dgm:prSet>
      <dgm:spPr/>
    </dgm:pt>
    <dgm:pt modelId="{1D20F2D0-E03B-464F-BD6A-17379E739144}" type="pres">
      <dgm:prSet presAssocID="{454A6FE1-65F2-4B0A-B502-FD6B3F87EA59}" presName="hierRoot1" presStyleCnt="0"/>
      <dgm:spPr/>
    </dgm:pt>
    <dgm:pt modelId="{B2FB0596-E00F-4B45-8718-099967154C2B}" type="pres">
      <dgm:prSet presAssocID="{454A6FE1-65F2-4B0A-B502-FD6B3F87EA59}" presName="composite" presStyleCnt="0"/>
      <dgm:spPr/>
    </dgm:pt>
    <dgm:pt modelId="{81C5DCEC-A288-438C-8EE4-2E03373F0D3E}" type="pres">
      <dgm:prSet presAssocID="{454A6FE1-65F2-4B0A-B502-FD6B3F87EA59}" presName="background" presStyleLbl="node0" presStyleIdx="0" presStyleCnt="1"/>
      <dgm:spPr/>
    </dgm:pt>
    <dgm:pt modelId="{318F7021-654E-40B5-B7DC-B785D7595557}" type="pres">
      <dgm:prSet presAssocID="{454A6FE1-65F2-4B0A-B502-FD6B3F87EA59}" presName="text" presStyleLbl="fgAcc0" presStyleIdx="0" presStyleCnt="1">
        <dgm:presLayoutVars>
          <dgm:chPref val="3"/>
        </dgm:presLayoutVars>
      </dgm:prSet>
      <dgm:spPr/>
    </dgm:pt>
    <dgm:pt modelId="{6838C28E-0282-4A35-B69F-09782DD497A6}" type="pres">
      <dgm:prSet presAssocID="{454A6FE1-65F2-4B0A-B502-FD6B3F87EA59}" presName="hierChild2" presStyleCnt="0"/>
      <dgm:spPr/>
    </dgm:pt>
    <dgm:pt modelId="{F5A10977-4C09-468C-A7F8-7F69CC22E53E}" type="pres">
      <dgm:prSet presAssocID="{9909F611-0C18-41A1-9721-D341DE785CEF}" presName="Name10" presStyleLbl="parChTrans1D2" presStyleIdx="0" presStyleCnt="6"/>
      <dgm:spPr/>
    </dgm:pt>
    <dgm:pt modelId="{E5DF1D4A-B04D-4EF7-8466-39CA9B23AF48}" type="pres">
      <dgm:prSet presAssocID="{DB27C81B-57C3-46FD-AD11-16E82E92200A}" presName="hierRoot2" presStyleCnt="0"/>
      <dgm:spPr/>
    </dgm:pt>
    <dgm:pt modelId="{702D8655-4861-47D8-ABBD-6C598B2FD257}" type="pres">
      <dgm:prSet presAssocID="{DB27C81B-57C3-46FD-AD11-16E82E92200A}" presName="composite2" presStyleCnt="0"/>
      <dgm:spPr/>
    </dgm:pt>
    <dgm:pt modelId="{CBCC4B85-11B4-4004-AD77-C4DF432E04EA}" type="pres">
      <dgm:prSet presAssocID="{DB27C81B-57C3-46FD-AD11-16E82E92200A}" presName="background2" presStyleLbl="node2" presStyleIdx="0" presStyleCnt="6"/>
      <dgm:spPr/>
    </dgm:pt>
    <dgm:pt modelId="{5BE976C1-54C8-46C5-9983-8930A1E38F58}" type="pres">
      <dgm:prSet presAssocID="{DB27C81B-57C3-46FD-AD11-16E82E92200A}" presName="text2" presStyleLbl="fgAcc2" presStyleIdx="0" presStyleCnt="6">
        <dgm:presLayoutVars>
          <dgm:chPref val="3"/>
        </dgm:presLayoutVars>
      </dgm:prSet>
      <dgm:spPr/>
    </dgm:pt>
    <dgm:pt modelId="{0D1D4C38-0EA8-475B-A905-5A103942533A}" type="pres">
      <dgm:prSet presAssocID="{DB27C81B-57C3-46FD-AD11-16E82E92200A}" presName="hierChild3" presStyleCnt="0"/>
      <dgm:spPr/>
    </dgm:pt>
    <dgm:pt modelId="{3A66E751-9890-466C-97E6-88A141955455}" type="pres">
      <dgm:prSet presAssocID="{8400CF5C-A9A3-4B99-B8E9-EB7987012412}" presName="Name10" presStyleLbl="parChTrans1D2" presStyleIdx="1" presStyleCnt="6"/>
      <dgm:spPr/>
    </dgm:pt>
    <dgm:pt modelId="{44AD23D7-3815-42F2-B459-28F6C472D588}" type="pres">
      <dgm:prSet presAssocID="{0908BB9C-2F53-4B01-BAD0-8BBC72ECD63D}" presName="hierRoot2" presStyleCnt="0"/>
      <dgm:spPr/>
    </dgm:pt>
    <dgm:pt modelId="{5FA2845E-2544-4147-9D03-DAB94E1C69A3}" type="pres">
      <dgm:prSet presAssocID="{0908BB9C-2F53-4B01-BAD0-8BBC72ECD63D}" presName="composite2" presStyleCnt="0"/>
      <dgm:spPr/>
    </dgm:pt>
    <dgm:pt modelId="{FE4B35B5-5927-4FAF-A0B3-4C8D54D86F5C}" type="pres">
      <dgm:prSet presAssocID="{0908BB9C-2F53-4B01-BAD0-8BBC72ECD63D}" presName="background2" presStyleLbl="node2" presStyleIdx="1" presStyleCnt="6"/>
      <dgm:spPr/>
    </dgm:pt>
    <dgm:pt modelId="{67868660-DCEC-45F9-B1AE-C6443164787C}" type="pres">
      <dgm:prSet presAssocID="{0908BB9C-2F53-4B01-BAD0-8BBC72ECD63D}" presName="text2" presStyleLbl="fgAcc2" presStyleIdx="1" presStyleCnt="6">
        <dgm:presLayoutVars>
          <dgm:chPref val="3"/>
        </dgm:presLayoutVars>
      </dgm:prSet>
      <dgm:spPr/>
    </dgm:pt>
    <dgm:pt modelId="{62E0B5D2-2E1C-4A81-97F4-94B910CAF259}" type="pres">
      <dgm:prSet presAssocID="{0908BB9C-2F53-4B01-BAD0-8BBC72ECD63D}" presName="hierChild3" presStyleCnt="0"/>
      <dgm:spPr/>
    </dgm:pt>
    <dgm:pt modelId="{B960C813-01CB-4F1C-8A74-134CDD9C7A01}" type="pres">
      <dgm:prSet presAssocID="{8C3C9F9F-A6DD-4C79-9DF3-34BCCAD6063B}" presName="Name10" presStyleLbl="parChTrans1D2" presStyleIdx="2" presStyleCnt="6"/>
      <dgm:spPr/>
    </dgm:pt>
    <dgm:pt modelId="{5DC5A59F-9658-479C-AF62-D3CE16E89AA3}" type="pres">
      <dgm:prSet presAssocID="{34DC83E0-922D-46DF-B5DA-ED34B8B9E04E}" presName="hierRoot2" presStyleCnt="0"/>
      <dgm:spPr/>
    </dgm:pt>
    <dgm:pt modelId="{727C138F-DD10-460E-A0FF-6B839DC905E9}" type="pres">
      <dgm:prSet presAssocID="{34DC83E0-922D-46DF-B5DA-ED34B8B9E04E}" presName="composite2" presStyleCnt="0"/>
      <dgm:spPr/>
    </dgm:pt>
    <dgm:pt modelId="{8F8B0A07-A004-4F4D-8775-D8AEFED906C7}" type="pres">
      <dgm:prSet presAssocID="{34DC83E0-922D-46DF-B5DA-ED34B8B9E04E}" presName="background2" presStyleLbl="node2" presStyleIdx="2" presStyleCnt="6"/>
      <dgm:spPr/>
    </dgm:pt>
    <dgm:pt modelId="{9304BABE-4466-4212-A270-A307FDFB0FD2}" type="pres">
      <dgm:prSet presAssocID="{34DC83E0-922D-46DF-B5DA-ED34B8B9E04E}" presName="text2" presStyleLbl="fgAcc2" presStyleIdx="2" presStyleCnt="6">
        <dgm:presLayoutVars>
          <dgm:chPref val="3"/>
        </dgm:presLayoutVars>
      </dgm:prSet>
      <dgm:spPr/>
    </dgm:pt>
    <dgm:pt modelId="{E0F16F30-A6DE-4675-BEA3-AB89F3A56A61}" type="pres">
      <dgm:prSet presAssocID="{34DC83E0-922D-46DF-B5DA-ED34B8B9E04E}" presName="hierChild3" presStyleCnt="0"/>
      <dgm:spPr/>
    </dgm:pt>
    <dgm:pt modelId="{440E3AB6-4574-4131-9EBC-7F425E083D82}" type="pres">
      <dgm:prSet presAssocID="{23554EFF-F096-4C24-B62C-91459DCBC19D}" presName="Name10" presStyleLbl="parChTrans1D2" presStyleIdx="3" presStyleCnt="6"/>
      <dgm:spPr/>
    </dgm:pt>
    <dgm:pt modelId="{3A98D2FE-68CD-48C3-AB3D-E12E50669F64}" type="pres">
      <dgm:prSet presAssocID="{B8BA70F6-D65E-4824-903B-9BBC330A7506}" presName="hierRoot2" presStyleCnt="0"/>
      <dgm:spPr/>
    </dgm:pt>
    <dgm:pt modelId="{0621041A-5473-4423-9043-1F0661ABBA2A}" type="pres">
      <dgm:prSet presAssocID="{B8BA70F6-D65E-4824-903B-9BBC330A7506}" presName="composite2" presStyleCnt="0"/>
      <dgm:spPr/>
    </dgm:pt>
    <dgm:pt modelId="{01FDA5FA-AD06-4667-A3E3-DC94709651D5}" type="pres">
      <dgm:prSet presAssocID="{B8BA70F6-D65E-4824-903B-9BBC330A7506}" presName="background2" presStyleLbl="node2" presStyleIdx="3" presStyleCnt="6"/>
      <dgm:spPr/>
    </dgm:pt>
    <dgm:pt modelId="{5E79F8DA-9D1C-411B-B33C-F10305F05480}" type="pres">
      <dgm:prSet presAssocID="{B8BA70F6-D65E-4824-903B-9BBC330A7506}" presName="text2" presStyleLbl="fgAcc2" presStyleIdx="3" presStyleCnt="6">
        <dgm:presLayoutVars>
          <dgm:chPref val="3"/>
        </dgm:presLayoutVars>
      </dgm:prSet>
      <dgm:spPr/>
    </dgm:pt>
    <dgm:pt modelId="{DE3511D2-DA14-4037-B05E-79212D0E2195}" type="pres">
      <dgm:prSet presAssocID="{B8BA70F6-D65E-4824-903B-9BBC330A7506}" presName="hierChild3" presStyleCnt="0"/>
      <dgm:spPr/>
    </dgm:pt>
    <dgm:pt modelId="{1727611E-DAFC-4AE1-9D3A-3EC90C9EEB32}" type="pres">
      <dgm:prSet presAssocID="{7ACCB570-08E5-4709-B073-B79794523ED5}" presName="Name10" presStyleLbl="parChTrans1D2" presStyleIdx="4" presStyleCnt="6"/>
      <dgm:spPr/>
    </dgm:pt>
    <dgm:pt modelId="{8976D61D-A23F-4B2E-8525-B3B425D16340}" type="pres">
      <dgm:prSet presAssocID="{5E774675-7EBC-4FCA-929A-EBE95AEE6FDC}" presName="hierRoot2" presStyleCnt="0"/>
      <dgm:spPr/>
    </dgm:pt>
    <dgm:pt modelId="{376B4EF6-9210-4272-BAED-F7B727E19C2A}" type="pres">
      <dgm:prSet presAssocID="{5E774675-7EBC-4FCA-929A-EBE95AEE6FDC}" presName="composite2" presStyleCnt="0"/>
      <dgm:spPr/>
    </dgm:pt>
    <dgm:pt modelId="{B4B8241B-AF64-4547-93E0-342485804000}" type="pres">
      <dgm:prSet presAssocID="{5E774675-7EBC-4FCA-929A-EBE95AEE6FDC}" presName="background2" presStyleLbl="node2" presStyleIdx="4" presStyleCnt="6"/>
      <dgm:spPr/>
    </dgm:pt>
    <dgm:pt modelId="{AA9369E6-E8E2-4BAF-A449-F94A1D5F862F}" type="pres">
      <dgm:prSet presAssocID="{5E774675-7EBC-4FCA-929A-EBE95AEE6FDC}" presName="text2" presStyleLbl="fgAcc2" presStyleIdx="4" presStyleCnt="6">
        <dgm:presLayoutVars>
          <dgm:chPref val="3"/>
        </dgm:presLayoutVars>
      </dgm:prSet>
      <dgm:spPr/>
    </dgm:pt>
    <dgm:pt modelId="{629D8F2A-64B3-47A5-AFB6-9A3D1345A2C3}" type="pres">
      <dgm:prSet presAssocID="{5E774675-7EBC-4FCA-929A-EBE95AEE6FDC}" presName="hierChild3" presStyleCnt="0"/>
      <dgm:spPr/>
    </dgm:pt>
    <dgm:pt modelId="{6BD9B335-CD94-4FD3-8B86-2FBF1DFA6443}" type="pres">
      <dgm:prSet presAssocID="{4B1CD525-D25A-484C-B339-0AB72CF4E4BC}" presName="Name10" presStyleLbl="parChTrans1D2" presStyleIdx="5" presStyleCnt="6"/>
      <dgm:spPr/>
    </dgm:pt>
    <dgm:pt modelId="{5874364C-C73F-4676-A409-3E15067D85F0}" type="pres">
      <dgm:prSet presAssocID="{AF845E49-A6C4-49DE-A2A7-9298E269607D}" presName="hierRoot2" presStyleCnt="0"/>
      <dgm:spPr/>
    </dgm:pt>
    <dgm:pt modelId="{CDAC965A-A348-4516-94A5-07B864D21D9D}" type="pres">
      <dgm:prSet presAssocID="{AF845E49-A6C4-49DE-A2A7-9298E269607D}" presName="composite2" presStyleCnt="0"/>
      <dgm:spPr/>
    </dgm:pt>
    <dgm:pt modelId="{5A1418A1-E1F2-4F10-A9D5-B8AA51AA1470}" type="pres">
      <dgm:prSet presAssocID="{AF845E49-A6C4-49DE-A2A7-9298E269607D}" presName="background2" presStyleLbl="node2" presStyleIdx="5" presStyleCnt="6"/>
      <dgm:spPr/>
    </dgm:pt>
    <dgm:pt modelId="{CFE89530-CCC5-4568-A15C-A62A27F84D10}" type="pres">
      <dgm:prSet presAssocID="{AF845E49-A6C4-49DE-A2A7-9298E269607D}" presName="text2" presStyleLbl="fgAcc2" presStyleIdx="5" presStyleCnt="6">
        <dgm:presLayoutVars>
          <dgm:chPref val="3"/>
        </dgm:presLayoutVars>
      </dgm:prSet>
      <dgm:spPr/>
    </dgm:pt>
    <dgm:pt modelId="{3E36BA07-1907-43C4-B129-C80B6782BF27}" type="pres">
      <dgm:prSet presAssocID="{AF845E49-A6C4-49DE-A2A7-9298E269607D}" presName="hierChild3" presStyleCnt="0"/>
      <dgm:spPr/>
    </dgm:pt>
  </dgm:ptLst>
  <dgm:cxnLst>
    <dgm:cxn modelId="{4413D201-8AC0-432B-AB52-A282B77CDE5B}" type="presOf" srcId="{23554EFF-F096-4C24-B62C-91459DCBC19D}" destId="{440E3AB6-4574-4131-9EBC-7F425E083D82}" srcOrd="0" destOrd="0" presId="urn:microsoft.com/office/officeart/2005/8/layout/hierarchy1"/>
    <dgm:cxn modelId="{ACB3B00E-B78B-457E-9B3E-8ECF0E15A38C}" type="presOf" srcId="{4B1CD525-D25A-484C-B339-0AB72CF4E4BC}" destId="{6BD9B335-CD94-4FD3-8B86-2FBF1DFA6443}" srcOrd="0" destOrd="0" presId="urn:microsoft.com/office/officeart/2005/8/layout/hierarchy1"/>
    <dgm:cxn modelId="{989E9B26-EDF5-4902-B987-243D0C6F75B9}" type="presOf" srcId="{5E774675-7EBC-4FCA-929A-EBE95AEE6FDC}" destId="{AA9369E6-E8E2-4BAF-A449-F94A1D5F862F}" srcOrd="0" destOrd="0" presId="urn:microsoft.com/office/officeart/2005/8/layout/hierarchy1"/>
    <dgm:cxn modelId="{BFD57C28-B22E-4606-A9FC-224E39D503D5}" type="presOf" srcId="{5CA7257D-ABD8-4616-AA3A-7A85BA07357C}" destId="{37FDE918-4FB1-43D2-97A2-8B34A3E29233}" srcOrd="0" destOrd="0" presId="urn:microsoft.com/office/officeart/2005/8/layout/hierarchy1"/>
    <dgm:cxn modelId="{D03F5E34-FCB2-4C47-AF5B-EFA44F23980F}" type="presOf" srcId="{B8BA70F6-D65E-4824-903B-9BBC330A7506}" destId="{5E79F8DA-9D1C-411B-B33C-F10305F05480}" srcOrd="0" destOrd="0" presId="urn:microsoft.com/office/officeart/2005/8/layout/hierarchy1"/>
    <dgm:cxn modelId="{7C850445-3066-4D0E-9F3A-415CC000E58E}" srcId="{454A6FE1-65F2-4B0A-B502-FD6B3F87EA59}" destId="{0908BB9C-2F53-4B01-BAD0-8BBC72ECD63D}" srcOrd="1" destOrd="0" parTransId="{8400CF5C-A9A3-4B99-B8E9-EB7987012412}" sibTransId="{BEA8D64D-5D99-4CDE-835A-E10AAF47738D}"/>
    <dgm:cxn modelId="{9B2A1045-2AC3-4CED-8CC6-B8626B95FFBA}" type="presOf" srcId="{7ACCB570-08E5-4709-B073-B79794523ED5}" destId="{1727611E-DAFC-4AE1-9D3A-3EC90C9EEB32}" srcOrd="0" destOrd="0" presId="urn:microsoft.com/office/officeart/2005/8/layout/hierarchy1"/>
    <dgm:cxn modelId="{37890649-0CA5-4C17-9B98-C2CCCDA4B5BC}" type="presOf" srcId="{DB27C81B-57C3-46FD-AD11-16E82E92200A}" destId="{5BE976C1-54C8-46C5-9983-8930A1E38F58}" srcOrd="0" destOrd="0" presId="urn:microsoft.com/office/officeart/2005/8/layout/hierarchy1"/>
    <dgm:cxn modelId="{64898269-D9EE-4309-8154-BC9F9A32FBE8}" srcId="{454A6FE1-65F2-4B0A-B502-FD6B3F87EA59}" destId="{AF845E49-A6C4-49DE-A2A7-9298E269607D}" srcOrd="5" destOrd="0" parTransId="{4B1CD525-D25A-484C-B339-0AB72CF4E4BC}" sibTransId="{E64A0760-890A-4322-BD31-497C676A8303}"/>
    <dgm:cxn modelId="{9D312B52-6742-40C4-91E2-34DAEE6C4A90}" type="presOf" srcId="{8400CF5C-A9A3-4B99-B8E9-EB7987012412}" destId="{3A66E751-9890-466C-97E6-88A141955455}" srcOrd="0" destOrd="0" presId="urn:microsoft.com/office/officeart/2005/8/layout/hierarchy1"/>
    <dgm:cxn modelId="{2F7AA673-34EA-4F53-A746-A9F8FB0AA27F}" type="presOf" srcId="{8C3C9F9F-A6DD-4C79-9DF3-34BCCAD6063B}" destId="{B960C813-01CB-4F1C-8A74-134CDD9C7A01}" srcOrd="0" destOrd="0" presId="urn:microsoft.com/office/officeart/2005/8/layout/hierarchy1"/>
    <dgm:cxn modelId="{04406D76-8BF9-4D05-AD67-02BEFC47C4DC}" srcId="{454A6FE1-65F2-4B0A-B502-FD6B3F87EA59}" destId="{5E774675-7EBC-4FCA-929A-EBE95AEE6FDC}" srcOrd="4" destOrd="0" parTransId="{7ACCB570-08E5-4709-B073-B79794523ED5}" sibTransId="{3F8F0AB5-3D5D-44B7-A1D4-B206F39EAF05}"/>
    <dgm:cxn modelId="{BEBF718A-38C2-49EC-B477-BE70930B958D}" srcId="{454A6FE1-65F2-4B0A-B502-FD6B3F87EA59}" destId="{DB27C81B-57C3-46FD-AD11-16E82E92200A}" srcOrd="0" destOrd="0" parTransId="{9909F611-0C18-41A1-9721-D341DE785CEF}" sibTransId="{A823758F-1A69-41F1-81C8-3901F0D10AE7}"/>
    <dgm:cxn modelId="{05B4268E-363B-452C-8295-1E9C76E202F8}" srcId="{454A6FE1-65F2-4B0A-B502-FD6B3F87EA59}" destId="{34DC83E0-922D-46DF-B5DA-ED34B8B9E04E}" srcOrd="2" destOrd="0" parTransId="{8C3C9F9F-A6DD-4C79-9DF3-34BCCAD6063B}" sibTransId="{1594218B-6B54-4F4E-B703-AB6011CA1E61}"/>
    <dgm:cxn modelId="{F0EEB492-FEAC-48F4-8192-7A48D5263F12}" type="presOf" srcId="{454A6FE1-65F2-4B0A-B502-FD6B3F87EA59}" destId="{318F7021-654E-40B5-B7DC-B785D7595557}" srcOrd="0" destOrd="0" presId="urn:microsoft.com/office/officeart/2005/8/layout/hierarchy1"/>
    <dgm:cxn modelId="{2FECFAA4-5DB7-4E1A-9D4E-F2C9E768D74C}" type="presOf" srcId="{0908BB9C-2F53-4B01-BAD0-8BBC72ECD63D}" destId="{67868660-DCEC-45F9-B1AE-C6443164787C}" srcOrd="0" destOrd="0" presId="urn:microsoft.com/office/officeart/2005/8/layout/hierarchy1"/>
    <dgm:cxn modelId="{4A2048B5-40C6-407E-8003-91DF97031D8F}" srcId="{5CA7257D-ABD8-4616-AA3A-7A85BA07357C}" destId="{454A6FE1-65F2-4B0A-B502-FD6B3F87EA59}" srcOrd="0" destOrd="0" parTransId="{9FA7E105-2F5D-4E39-A672-2978089671AC}" sibTransId="{3B6F113D-E419-47FA-80A2-E542D5E26994}"/>
    <dgm:cxn modelId="{3EC026BA-A72B-4B73-8070-CDECD4EC0ADC}" srcId="{454A6FE1-65F2-4B0A-B502-FD6B3F87EA59}" destId="{B8BA70F6-D65E-4824-903B-9BBC330A7506}" srcOrd="3" destOrd="0" parTransId="{23554EFF-F096-4C24-B62C-91459DCBC19D}" sibTransId="{FC8746C0-F7AA-41D5-A647-926777FC08BD}"/>
    <dgm:cxn modelId="{1FF35AC5-0BE3-4EA6-BF29-C9602B9A528A}" type="presOf" srcId="{AF845E49-A6C4-49DE-A2A7-9298E269607D}" destId="{CFE89530-CCC5-4568-A15C-A62A27F84D10}" srcOrd="0" destOrd="0" presId="urn:microsoft.com/office/officeart/2005/8/layout/hierarchy1"/>
    <dgm:cxn modelId="{D30852D4-69BB-4DE0-AF06-E44925EF2B57}" type="presOf" srcId="{9909F611-0C18-41A1-9721-D341DE785CEF}" destId="{F5A10977-4C09-468C-A7F8-7F69CC22E53E}" srcOrd="0" destOrd="0" presId="urn:microsoft.com/office/officeart/2005/8/layout/hierarchy1"/>
    <dgm:cxn modelId="{B33B41D8-95DB-4CF4-A0ED-6D2AD407E6F4}" type="presOf" srcId="{34DC83E0-922D-46DF-B5DA-ED34B8B9E04E}" destId="{9304BABE-4466-4212-A270-A307FDFB0FD2}" srcOrd="0" destOrd="0" presId="urn:microsoft.com/office/officeart/2005/8/layout/hierarchy1"/>
    <dgm:cxn modelId="{8B1675E7-6DE0-40FA-995E-64B018BBCAA7}" type="presParOf" srcId="{37FDE918-4FB1-43D2-97A2-8B34A3E29233}" destId="{1D20F2D0-E03B-464F-BD6A-17379E739144}" srcOrd="0" destOrd="0" presId="urn:microsoft.com/office/officeart/2005/8/layout/hierarchy1"/>
    <dgm:cxn modelId="{1ABBDB68-5CE1-44DD-AB34-86608CE3B481}" type="presParOf" srcId="{1D20F2D0-E03B-464F-BD6A-17379E739144}" destId="{B2FB0596-E00F-4B45-8718-099967154C2B}" srcOrd="0" destOrd="0" presId="urn:microsoft.com/office/officeart/2005/8/layout/hierarchy1"/>
    <dgm:cxn modelId="{40558600-610A-4363-BB54-01F4047ECDD8}" type="presParOf" srcId="{B2FB0596-E00F-4B45-8718-099967154C2B}" destId="{81C5DCEC-A288-438C-8EE4-2E03373F0D3E}" srcOrd="0" destOrd="0" presId="urn:microsoft.com/office/officeart/2005/8/layout/hierarchy1"/>
    <dgm:cxn modelId="{02C84D5C-DE5B-40BD-B1B2-12EA410D6794}" type="presParOf" srcId="{B2FB0596-E00F-4B45-8718-099967154C2B}" destId="{318F7021-654E-40B5-B7DC-B785D7595557}" srcOrd="1" destOrd="0" presId="urn:microsoft.com/office/officeart/2005/8/layout/hierarchy1"/>
    <dgm:cxn modelId="{B01C6D4F-344B-41CB-B2E1-50812380A547}" type="presParOf" srcId="{1D20F2D0-E03B-464F-BD6A-17379E739144}" destId="{6838C28E-0282-4A35-B69F-09782DD497A6}" srcOrd="1" destOrd="0" presId="urn:microsoft.com/office/officeart/2005/8/layout/hierarchy1"/>
    <dgm:cxn modelId="{C736A2D2-0664-4035-9129-56A004FBA093}" type="presParOf" srcId="{6838C28E-0282-4A35-B69F-09782DD497A6}" destId="{F5A10977-4C09-468C-A7F8-7F69CC22E53E}" srcOrd="0" destOrd="0" presId="urn:microsoft.com/office/officeart/2005/8/layout/hierarchy1"/>
    <dgm:cxn modelId="{68AC30E7-5B5C-4C3A-99DF-DFE987A0FBCF}" type="presParOf" srcId="{6838C28E-0282-4A35-B69F-09782DD497A6}" destId="{E5DF1D4A-B04D-4EF7-8466-39CA9B23AF48}" srcOrd="1" destOrd="0" presId="urn:microsoft.com/office/officeart/2005/8/layout/hierarchy1"/>
    <dgm:cxn modelId="{AD2CA12D-1528-4AB7-A4F1-ADBC91148AA2}" type="presParOf" srcId="{E5DF1D4A-B04D-4EF7-8466-39CA9B23AF48}" destId="{702D8655-4861-47D8-ABBD-6C598B2FD257}" srcOrd="0" destOrd="0" presId="urn:microsoft.com/office/officeart/2005/8/layout/hierarchy1"/>
    <dgm:cxn modelId="{24AA2C73-82AC-4542-BB6F-2F58F5E096CF}" type="presParOf" srcId="{702D8655-4861-47D8-ABBD-6C598B2FD257}" destId="{CBCC4B85-11B4-4004-AD77-C4DF432E04EA}" srcOrd="0" destOrd="0" presId="urn:microsoft.com/office/officeart/2005/8/layout/hierarchy1"/>
    <dgm:cxn modelId="{52658F33-E9EA-44CB-9AD4-82BAC1A4B440}" type="presParOf" srcId="{702D8655-4861-47D8-ABBD-6C598B2FD257}" destId="{5BE976C1-54C8-46C5-9983-8930A1E38F58}" srcOrd="1" destOrd="0" presId="urn:microsoft.com/office/officeart/2005/8/layout/hierarchy1"/>
    <dgm:cxn modelId="{6DF0B862-1D9D-4B92-815C-49E9BCF113BE}" type="presParOf" srcId="{E5DF1D4A-B04D-4EF7-8466-39CA9B23AF48}" destId="{0D1D4C38-0EA8-475B-A905-5A103942533A}" srcOrd="1" destOrd="0" presId="urn:microsoft.com/office/officeart/2005/8/layout/hierarchy1"/>
    <dgm:cxn modelId="{90471E14-9D5C-4DFA-BA19-D858B2968910}" type="presParOf" srcId="{6838C28E-0282-4A35-B69F-09782DD497A6}" destId="{3A66E751-9890-466C-97E6-88A141955455}" srcOrd="2" destOrd="0" presId="urn:microsoft.com/office/officeart/2005/8/layout/hierarchy1"/>
    <dgm:cxn modelId="{F43A318C-A05B-4691-BB0A-DE8D48A4FC67}" type="presParOf" srcId="{6838C28E-0282-4A35-B69F-09782DD497A6}" destId="{44AD23D7-3815-42F2-B459-28F6C472D588}" srcOrd="3" destOrd="0" presId="urn:microsoft.com/office/officeart/2005/8/layout/hierarchy1"/>
    <dgm:cxn modelId="{26EED9B9-DC8C-4243-982A-8C75796D47CC}" type="presParOf" srcId="{44AD23D7-3815-42F2-B459-28F6C472D588}" destId="{5FA2845E-2544-4147-9D03-DAB94E1C69A3}" srcOrd="0" destOrd="0" presId="urn:microsoft.com/office/officeart/2005/8/layout/hierarchy1"/>
    <dgm:cxn modelId="{F0DDB7F1-0324-48A1-A973-106DDD437A5E}" type="presParOf" srcId="{5FA2845E-2544-4147-9D03-DAB94E1C69A3}" destId="{FE4B35B5-5927-4FAF-A0B3-4C8D54D86F5C}" srcOrd="0" destOrd="0" presId="urn:microsoft.com/office/officeart/2005/8/layout/hierarchy1"/>
    <dgm:cxn modelId="{4E70FFF7-24C7-4628-B61E-BA6D9DCB7635}" type="presParOf" srcId="{5FA2845E-2544-4147-9D03-DAB94E1C69A3}" destId="{67868660-DCEC-45F9-B1AE-C6443164787C}" srcOrd="1" destOrd="0" presId="urn:microsoft.com/office/officeart/2005/8/layout/hierarchy1"/>
    <dgm:cxn modelId="{CE704A5C-DAB6-4C76-9162-D9F1F84BD3C3}" type="presParOf" srcId="{44AD23D7-3815-42F2-B459-28F6C472D588}" destId="{62E0B5D2-2E1C-4A81-97F4-94B910CAF259}" srcOrd="1" destOrd="0" presId="urn:microsoft.com/office/officeart/2005/8/layout/hierarchy1"/>
    <dgm:cxn modelId="{0C413B27-2292-4D53-ABDD-B2E253A8CA5A}" type="presParOf" srcId="{6838C28E-0282-4A35-B69F-09782DD497A6}" destId="{B960C813-01CB-4F1C-8A74-134CDD9C7A01}" srcOrd="4" destOrd="0" presId="urn:microsoft.com/office/officeart/2005/8/layout/hierarchy1"/>
    <dgm:cxn modelId="{16343277-38F7-4DD4-8730-B1C16B751BAF}" type="presParOf" srcId="{6838C28E-0282-4A35-B69F-09782DD497A6}" destId="{5DC5A59F-9658-479C-AF62-D3CE16E89AA3}" srcOrd="5" destOrd="0" presId="urn:microsoft.com/office/officeart/2005/8/layout/hierarchy1"/>
    <dgm:cxn modelId="{5C9E6F9B-FB3E-472F-AF38-4C8EB7BD8243}" type="presParOf" srcId="{5DC5A59F-9658-479C-AF62-D3CE16E89AA3}" destId="{727C138F-DD10-460E-A0FF-6B839DC905E9}" srcOrd="0" destOrd="0" presId="urn:microsoft.com/office/officeart/2005/8/layout/hierarchy1"/>
    <dgm:cxn modelId="{014C5118-7473-4F6E-A4B7-5DDECB51BFEF}" type="presParOf" srcId="{727C138F-DD10-460E-A0FF-6B839DC905E9}" destId="{8F8B0A07-A004-4F4D-8775-D8AEFED906C7}" srcOrd="0" destOrd="0" presId="urn:microsoft.com/office/officeart/2005/8/layout/hierarchy1"/>
    <dgm:cxn modelId="{C220D3DE-787B-4341-B922-378D1724552C}" type="presParOf" srcId="{727C138F-DD10-460E-A0FF-6B839DC905E9}" destId="{9304BABE-4466-4212-A270-A307FDFB0FD2}" srcOrd="1" destOrd="0" presId="urn:microsoft.com/office/officeart/2005/8/layout/hierarchy1"/>
    <dgm:cxn modelId="{26AD0201-4D1F-4E35-B2E8-FF8BF5AEA17C}" type="presParOf" srcId="{5DC5A59F-9658-479C-AF62-D3CE16E89AA3}" destId="{E0F16F30-A6DE-4675-BEA3-AB89F3A56A61}" srcOrd="1" destOrd="0" presId="urn:microsoft.com/office/officeart/2005/8/layout/hierarchy1"/>
    <dgm:cxn modelId="{B4FD940C-7178-42E4-AE52-757CEF15025E}" type="presParOf" srcId="{6838C28E-0282-4A35-B69F-09782DD497A6}" destId="{440E3AB6-4574-4131-9EBC-7F425E083D82}" srcOrd="6" destOrd="0" presId="urn:microsoft.com/office/officeart/2005/8/layout/hierarchy1"/>
    <dgm:cxn modelId="{FBF39BF2-E821-4AA6-B289-C0F98436C390}" type="presParOf" srcId="{6838C28E-0282-4A35-B69F-09782DD497A6}" destId="{3A98D2FE-68CD-48C3-AB3D-E12E50669F64}" srcOrd="7" destOrd="0" presId="urn:microsoft.com/office/officeart/2005/8/layout/hierarchy1"/>
    <dgm:cxn modelId="{43C02CF8-13E5-48B1-AA96-97108B755791}" type="presParOf" srcId="{3A98D2FE-68CD-48C3-AB3D-E12E50669F64}" destId="{0621041A-5473-4423-9043-1F0661ABBA2A}" srcOrd="0" destOrd="0" presId="urn:microsoft.com/office/officeart/2005/8/layout/hierarchy1"/>
    <dgm:cxn modelId="{59F23E96-C291-4B16-B07C-03DDFA6829CF}" type="presParOf" srcId="{0621041A-5473-4423-9043-1F0661ABBA2A}" destId="{01FDA5FA-AD06-4667-A3E3-DC94709651D5}" srcOrd="0" destOrd="0" presId="urn:microsoft.com/office/officeart/2005/8/layout/hierarchy1"/>
    <dgm:cxn modelId="{CAA654A2-3F44-484C-B6C0-1D37BA7C6A60}" type="presParOf" srcId="{0621041A-5473-4423-9043-1F0661ABBA2A}" destId="{5E79F8DA-9D1C-411B-B33C-F10305F05480}" srcOrd="1" destOrd="0" presId="urn:microsoft.com/office/officeart/2005/8/layout/hierarchy1"/>
    <dgm:cxn modelId="{84101D33-BD73-4EA6-9EF9-39E948C68028}" type="presParOf" srcId="{3A98D2FE-68CD-48C3-AB3D-E12E50669F64}" destId="{DE3511D2-DA14-4037-B05E-79212D0E2195}" srcOrd="1" destOrd="0" presId="urn:microsoft.com/office/officeart/2005/8/layout/hierarchy1"/>
    <dgm:cxn modelId="{F91A4D7C-66DC-407F-8895-E6A7C75DBE05}" type="presParOf" srcId="{6838C28E-0282-4A35-B69F-09782DD497A6}" destId="{1727611E-DAFC-4AE1-9D3A-3EC90C9EEB32}" srcOrd="8" destOrd="0" presId="urn:microsoft.com/office/officeart/2005/8/layout/hierarchy1"/>
    <dgm:cxn modelId="{1093CCDE-6117-40B6-BC6C-5C0142F92F30}" type="presParOf" srcId="{6838C28E-0282-4A35-B69F-09782DD497A6}" destId="{8976D61D-A23F-4B2E-8525-B3B425D16340}" srcOrd="9" destOrd="0" presId="urn:microsoft.com/office/officeart/2005/8/layout/hierarchy1"/>
    <dgm:cxn modelId="{EF7BE75F-80ED-4720-9D03-7ED2AE70A2EE}" type="presParOf" srcId="{8976D61D-A23F-4B2E-8525-B3B425D16340}" destId="{376B4EF6-9210-4272-BAED-F7B727E19C2A}" srcOrd="0" destOrd="0" presId="urn:microsoft.com/office/officeart/2005/8/layout/hierarchy1"/>
    <dgm:cxn modelId="{76C751F6-4AA4-4FCC-B9D3-31F3F2F51779}" type="presParOf" srcId="{376B4EF6-9210-4272-BAED-F7B727E19C2A}" destId="{B4B8241B-AF64-4547-93E0-342485804000}" srcOrd="0" destOrd="0" presId="urn:microsoft.com/office/officeart/2005/8/layout/hierarchy1"/>
    <dgm:cxn modelId="{9C302A2B-B03F-40A0-AF97-C75A0E0F3DA5}" type="presParOf" srcId="{376B4EF6-9210-4272-BAED-F7B727E19C2A}" destId="{AA9369E6-E8E2-4BAF-A449-F94A1D5F862F}" srcOrd="1" destOrd="0" presId="urn:microsoft.com/office/officeart/2005/8/layout/hierarchy1"/>
    <dgm:cxn modelId="{1F8274B9-607F-4467-BF5D-540A48FC8BB9}" type="presParOf" srcId="{8976D61D-A23F-4B2E-8525-B3B425D16340}" destId="{629D8F2A-64B3-47A5-AFB6-9A3D1345A2C3}" srcOrd="1" destOrd="0" presId="urn:microsoft.com/office/officeart/2005/8/layout/hierarchy1"/>
    <dgm:cxn modelId="{096FD471-3168-4DC4-BCB4-892F858DCFDB}" type="presParOf" srcId="{6838C28E-0282-4A35-B69F-09782DD497A6}" destId="{6BD9B335-CD94-4FD3-8B86-2FBF1DFA6443}" srcOrd="10" destOrd="0" presId="urn:microsoft.com/office/officeart/2005/8/layout/hierarchy1"/>
    <dgm:cxn modelId="{DE28921C-282D-496A-B2C5-D9F7CC2DD822}" type="presParOf" srcId="{6838C28E-0282-4A35-B69F-09782DD497A6}" destId="{5874364C-C73F-4676-A409-3E15067D85F0}" srcOrd="11" destOrd="0" presId="urn:microsoft.com/office/officeart/2005/8/layout/hierarchy1"/>
    <dgm:cxn modelId="{EADBF7B6-4BD2-4430-80F5-2B499BB0AF63}" type="presParOf" srcId="{5874364C-C73F-4676-A409-3E15067D85F0}" destId="{CDAC965A-A348-4516-94A5-07B864D21D9D}" srcOrd="0" destOrd="0" presId="urn:microsoft.com/office/officeart/2005/8/layout/hierarchy1"/>
    <dgm:cxn modelId="{ACAFE6A0-9D48-4B0C-B691-6CA9098CD7FC}" type="presParOf" srcId="{CDAC965A-A348-4516-94A5-07B864D21D9D}" destId="{5A1418A1-E1F2-4F10-A9D5-B8AA51AA1470}" srcOrd="0" destOrd="0" presId="urn:microsoft.com/office/officeart/2005/8/layout/hierarchy1"/>
    <dgm:cxn modelId="{4751DC31-D941-4701-851E-5643B2BE6D3A}" type="presParOf" srcId="{CDAC965A-A348-4516-94A5-07B864D21D9D}" destId="{CFE89530-CCC5-4568-A15C-A62A27F84D10}" srcOrd="1" destOrd="0" presId="urn:microsoft.com/office/officeart/2005/8/layout/hierarchy1"/>
    <dgm:cxn modelId="{C9A9EB10-258E-4FA8-A2D8-5D16345F1DB4}" type="presParOf" srcId="{5874364C-C73F-4676-A409-3E15067D85F0}" destId="{3E36BA07-1907-43C4-B129-C80B6782BF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02E-86D5-46B6-A33C-AB501319C74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6D1A47-BE26-4BD2-B493-734BE7BBD2AD}">
      <dgm:prSet/>
      <dgm:spPr/>
      <dgm:t>
        <a:bodyPr/>
        <a:lstStyle/>
        <a:p>
          <a:r>
            <a:rPr lang="en-GB"/>
            <a:t>Decide the dataset for the project</a:t>
          </a:r>
          <a:endParaRPr lang="en-US"/>
        </a:p>
      </dgm:t>
    </dgm:pt>
    <dgm:pt modelId="{3720C34D-FF10-4DC3-9AFB-95FFDD948FF2}" type="parTrans" cxnId="{FD59D2DF-9554-4D50-B512-C6C976071049}">
      <dgm:prSet/>
      <dgm:spPr/>
      <dgm:t>
        <a:bodyPr/>
        <a:lstStyle/>
        <a:p>
          <a:endParaRPr lang="en-US"/>
        </a:p>
      </dgm:t>
    </dgm:pt>
    <dgm:pt modelId="{E3858BC6-F839-4B3A-85A7-D9B5EF8F6841}" type="sibTrans" cxnId="{FD59D2DF-9554-4D50-B512-C6C976071049}">
      <dgm:prSet/>
      <dgm:spPr/>
      <dgm:t>
        <a:bodyPr/>
        <a:lstStyle/>
        <a:p>
          <a:endParaRPr lang="en-US"/>
        </a:p>
      </dgm:t>
    </dgm:pt>
    <dgm:pt modelId="{64B2BA3F-A48E-4AB2-BBC2-FEF106DBCD78}">
      <dgm:prSet/>
      <dgm:spPr/>
      <dgm:t>
        <a:bodyPr/>
        <a:lstStyle/>
        <a:p>
          <a:r>
            <a:rPr lang="en-GB"/>
            <a:t>Daily sync up with teams to check on the progress</a:t>
          </a:r>
          <a:endParaRPr lang="en-US"/>
        </a:p>
      </dgm:t>
    </dgm:pt>
    <dgm:pt modelId="{35E11DBC-DC27-494D-AA95-D6CE708F3D04}" type="parTrans" cxnId="{669348AC-BA7D-4D24-B8D6-6A1D96688999}">
      <dgm:prSet/>
      <dgm:spPr/>
      <dgm:t>
        <a:bodyPr/>
        <a:lstStyle/>
        <a:p>
          <a:endParaRPr lang="en-US"/>
        </a:p>
      </dgm:t>
    </dgm:pt>
    <dgm:pt modelId="{2F9AC8CF-1D7E-4CB6-937D-AF74A27BA648}" type="sibTrans" cxnId="{669348AC-BA7D-4D24-B8D6-6A1D96688999}">
      <dgm:prSet/>
      <dgm:spPr/>
      <dgm:t>
        <a:bodyPr/>
        <a:lstStyle/>
        <a:p>
          <a:endParaRPr lang="en-US"/>
        </a:p>
      </dgm:t>
    </dgm:pt>
    <dgm:pt modelId="{77A0DA39-2F46-4685-B786-DF9F1CC2C079}">
      <dgm:prSet/>
      <dgm:spPr/>
      <dgm:t>
        <a:bodyPr/>
        <a:lstStyle/>
        <a:p>
          <a:r>
            <a:rPr lang="en-GB"/>
            <a:t>Collaborating with each other to keep the work upto date</a:t>
          </a:r>
          <a:endParaRPr lang="en-US"/>
        </a:p>
      </dgm:t>
    </dgm:pt>
    <dgm:pt modelId="{216B5F2C-9B8D-49F9-8148-7D4A50E6E19C}" type="parTrans" cxnId="{C075DFCA-2084-42C5-89E0-0B72904010DB}">
      <dgm:prSet/>
      <dgm:spPr/>
      <dgm:t>
        <a:bodyPr/>
        <a:lstStyle/>
        <a:p>
          <a:endParaRPr lang="en-US"/>
        </a:p>
      </dgm:t>
    </dgm:pt>
    <dgm:pt modelId="{840418B5-0740-4571-B55A-E12CE6D11EA7}" type="sibTrans" cxnId="{C075DFCA-2084-42C5-89E0-0B72904010DB}">
      <dgm:prSet/>
      <dgm:spPr/>
      <dgm:t>
        <a:bodyPr/>
        <a:lstStyle/>
        <a:p>
          <a:endParaRPr lang="en-US"/>
        </a:p>
      </dgm:t>
    </dgm:pt>
    <dgm:pt modelId="{AA257BB5-E926-464D-81E6-141120392BEC}" type="pres">
      <dgm:prSet presAssocID="{EAB7102E-86D5-46B6-A33C-AB501319C744}" presName="root" presStyleCnt="0">
        <dgm:presLayoutVars>
          <dgm:dir/>
          <dgm:resizeHandles val="exact"/>
        </dgm:presLayoutVars>
      </dgm:prSet>
      <dgm:spPr/>
    </dgm:pt>
    <dgm:pt modelId="{5E1FFF62-144C-4C9B-909A-26C36F16F35F}" type="pres">
      <dgm:prSet presAssocID="{246D1A47-BE26-4BD2-B493-734BE7BBD2AD}" presName="compNode" presStyleCnt="0"/>
      <dgm:spPr/>
    </dgm:pt>
    <dgm:pt modelId="{8FED6595-8099-4D93-BA99-A3A53EF4D353}" type="pres">
      <dgm:prSet presAssocID="{246D1A47-BE26-4BD2-B493-734BE7BBD2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4E1367D-1753-4716-B6E9-6BEF35399B3D}" type="pres">
      <dgm:prSet presAssocID="{246D1A47-BE26-4BD2-B493-734BE7BBD2AD}" presName="spaceRect" presStyleCnt="0"/>
      <dgm:spPr/>
    </dgm:pt>
    <dgm:pt modelId="{0FFF19DA-0BB4-4703-96E5-B0F1DABD3422}" type="pres">
      <dgm:prSet presAssocID="{246D1A47-BE26-4BD2-B493-734BE7BBD2AD}" presName="textRect" presStyleLbl="revTx" presStyleIdx="0" presStyleCnt="3">
        <dgm:presLayoutVars>
          <dgm:chMax val="1"/>
          <dgm:chPref val="1"/>
        </dgm:presLayoutVars>
      </dgm:prSet>
      <dgm:spPr/>
    </dgm:pt>
    <dgm:pt modelId="{534F450B-426F-4689-9A40-32FDA4FE884B}" type="pres">
      <dgm:prSet presAssocID="{E3858BC6-F839-4B3A-85A7-D9B5EF8F6841}" presName="sibTrans" presStyleCnt="0"/>
      <dgm:spPr/>
    </dgm:pt>
    <dgm:pt modelId="{24AC4B1D-AA6F-4EF5-901A-36C2D2762DC8}" type="pres">
      <dgm:prSet presAssocID="{64B2BA3F-A48E-4AB2-BBC2-FEF106DBCD78}" presName="compNode" presStyleCnt="0"/>
      <dgm:spPr/>
    </dgm:pt>
    <dgm:pt modelId="{2F975F15-FA1A-4166-999A-62BE49509AC0}" type="pres">
      <dgm:prSet presAssocID="{64B2BA3F-A48E-4AB2-BBC2-FEF106DBCD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44A06EBD-1F28-4C6A-B6BD-F9ED5E28896E}" type="pres">
      <dgm:prSet presAssocID="{64B2BA3F-A48E-4AB2-BBC2-FEF106DBCD78}" presName="spaceRect" presStyleCnt="0"/>
      <dgm:spPr/>
    </dgm:pt>
    <dgm:pt modelId="{9B6C70BF-6945-467E-98CE-4B2F261B974B}" type="pres">
      <dgm:prSet presAssocID="{64B2BA3F-A48E-4AB2-BBC2-FEF106DBCD78}" presName="textRect" presStyleLbl="revTx" presStyleIdx="1" presStyleCnt="3">
        <dgm:presLayoutVars>
          <dgm:chMax val="1"/>
          <dgm:chPref val="1"/>
        </dgm:presLayoutVars>
      </dgm:prSet>
      <dgm:spPr/>
    </dgm:pt>
    <dgm:pt modelId="{97D37D9C-4F14-458C-8BB2-D827CF0AB646}" type="pres">
      <dgm:prSet presAssocID="{2F9AC8CF-1D7E-4CB6-937D-AF74A27BA648}" presName="sibTrans" presStyleCnt="0"/>
      <dgm:spPr/>
    </dgm:pt>
    <dgm:pt modelId="{D37FEC3C-DA65-4B0D-B266-B54179D321F7}" type="pres">
      <dgm:prSet presAssocID="{77A0DA39-2F46-4685-B786-DF9F1CC2C079}" presName="compNode" presStyleCnt="0"/>
      <dgm:spPr/>
    </dgm:pt>
    <dgm:pt modelId="{02D8DC73-37A7-4B14-AFCA-0E75BE7206CC}" type="pres">
      <dgm:prSet presAssocID="{77A0DA39-2F46-4685-B786-DF9F1CC2C0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996C3A30-98C9-4B31-8396-97C9B729096D}" type="pres">
      <dgm:prSet presAssocID="{77A0DA39-2F46-4685-B786-DF9F1CC2C079}" presName="spaceRect" presStyleCnt="0"/>
      <dgm:spPr/>
    </dgm:pt>
    <dgm:pt modelId="{C79246C2-FCB0-4C37-9ADA-0DA9AE828652}" type="pres">
      <dgm:prSet presAssocID="{77A0DA39-2F46-4685-B786-DF9F1CC2C079}" presName="textRect" presStyleLbl="revTx" presStyleIdx="2" presStyleCnt="3">
        <dgm:presLayoutVars>
          <dgm:chMax val="1"/>
          <dgm:chPref val="1"/>
        </dgm:presLayoutVars>
      </dgm:prSet>
      <dgm:spPr/>
    </dgm:pt>
  </dgm:ptLst>
  <dgm:cxnLst>
    <dgm:cxn modelId="{F9E2B517-EF4D-456E-AA67-E5E7CE5562C8}" type="presOf" srcId="{77A0DA39-2F46-4685-B786-DF9F1CC2C079}" destId="{C79246C2-FCB0-4C37-9ADA-0DA9AE828652}" srcOrd="0" destOrd="0" presId="urn:microsoft.com/office/officeart/2018/2/layout/IconLabelList"/>
    <dgm:cxn modelId="{B9A80D1A-DEEA-4BB6-9E9C-B010E4F04D5A}" type="presOf" srcId="{64B2BA3F-A48E-4AB2-BBC2-FEF106DBCD78}" destId="{9B6C70BF-6945-467E-98CE-4B2F261B974B}" srcOrd="0" destOrd="0" presId="urn:microsoft.com/office/officeart/2018/2/layout/IconLabelList"/>
    <dgm:cxn modelId="{772A4F68-2D37-4448-9EC3-92C1D9478903}" type="presOf" srcId="{246D1A47-BE26-4BD2-B493-734BE7BBD2AD}" destId="{0FFF19DA-0BB4-4703-96E5-B0F1DABD3422}" srcOrd="0" destOrd="0" presId="urn:microsoft.com/office/officeart/2018/2/layout/IconLabelList"/>
    <dgm:cxn modelId="{669348AC-BA7D-4D24-B8D6-6A1D96688999}" srcId="{EAB7102E-86D5-46B6-A33C-AB501319C744}" destId="{64B2BA3F-A48E-4AB2-BBC2-FEF106DBCD78}" srcOrd="1" destOrd="0" parTransId="{35E11DBC-DC27-494D-AA95-D6CE708F3D04}" sibTransId="{2F9AC8CF-1D7E-4CB6-937D-AF74A27BA648}"/>
    <dgm:cxn modelId="{C075DFCA-2084-42C5-89E0-0B72904010DB}" srcId="{EAB7102E-86D5-46B6-A33C-AB501319C744}" destId="{77A0DA39-2F46-4685-B786-DF9F1CC2C079}" srcOrd="2" destOrd="0" parTransId="{216B5F2C-9B8D-49F9-8148-7D4A50E6E19C}" sibTransId="{840418B5-0740-4571-B55A-E12CE6D11EA7}"/>
    <dgm:cxn modelId="{FD59D2DF-9554-4D50-B512-C6C976071049}" srcId="{EAB7102E-86D5-46B6-A33C-AB501319C744}" destId="{246D1A47-BE26-4BD2-B493-734BE7BBD2AD}" srcOrd="0" destOrd="0" parTransId="{3720C34D-FF10-4DC3-9AFB-95FFDD948FF2}" sibTransId="{E3858BC6-F839-4B3A-85A7-D9B5EF8F6841}"/>
    <dgm:cxn modelId="{4BFABEF3-650C-4B0A-AC34-24F2C2B9B00A}" type="presOf" srcId="{EAB7102E-86D5-46B6-A33C-AB501319C744}" destId="{AA257BB5-E926-464D-81E6-141120392BEC}" srcOrd="0" destOrd="0" presId="urn:microsoft.com/office/officeart/2018/2/layout/IconLabelList"/>
    <dgm:cxn modelId="{FA6D01FA-EF46-4ADE-B4AD-E910024F408A}" type="presParOf" srcId="{AA257BB5-E926-464D-81E6-141120392BEC}" destId="{5E1FFF62-144C-4C9B-909A-26C36F16F35F}" srcOrd="0" destOrd="0" presId="urn:microsoft.com/office/officeart/2018/2/layout/IconLabelList"/>
    <dgm:cxn modelId="{0A52792E-A7A1-4179-8979-6CEEB65D37D6}" type="presParOf" srcId="{5E1FFF62-144C-4C9B-909A-26C36F16F35F}" destId="{8FED6595-8099-4D93-BA99-A3A53EF4D353}" srcOrd="0" destOrd="0" presId="urn:microsoft.com/office/officeart/2018/2/layout/IconLabelList"/>
    <dgm:cxn modelId="{A9D80F46-5039-471F-B904-F79128AB8FE8}" type="presParOf" srcId="{5E1FFF62-144C-4C9B-909A-26C36F16F35F}" destId="{74E1367D-1753-4716-B6E9-6BEF35399B3D}" srcOrd="1" destOrd="0" presId="urn:microsoft.com/office/officeart/2018/2/layout/IconLabelList"/>
    <dgm:cxn modelId="{9E876B64-D191-4CF2-A6ED-255F6AC9714B}" type="presParOf" srcId="{5E1FFF62-144C-4C9B-909A-26C36F16F35F}" destId="{0FFF19DA-0BB4-4703-96E5-B0F1DABD3422}" srcOrd="2" destOrd="0" presId="urn:microsoft.com/office/officeart/2018/2/layout/IconLabelList"/>
    <dgm:cxn modelId="{1519F610-9EA9-4D81-A0F3-BF50758524FC}" type="presParOf" srcId="{AA257BB5-E926-464D-81E6-141120392BEC}" destId="{534F450B-426F-4689-9A40-32FDA4FE884B}" srcOrd="1" destOrd="0" presId="urn:microsoft.com/office/officeart/2018/2/layout/IconLabelList"/>
    <dgm:cxn modelId="{E5A552E2-A52F-43C0-A614-C1282E3E8EAB}" type="presParOf" srcId="{AA257BB5-E926-464D-81E6-141120392BEC}" destId="{24AC4B1D-AA6F-4EF5-901A-36C2D2762DC8}" srcOrd="2" destOrd="0" presId="urn:microsoft.com/office/officeart/2018/2/layout/IconLabelList"/>
    <dgm:cxn modelId="{145C7F71-492D-4266-90BA-CE5866943BDF}" type="presParOf" srcId="{24AC4B1D-AA6F-4EF5-901A-36C2D2762DC8}" destId="{2F975F15-FA1A-4166-999A-62BE49509AC0}" srcOrd="0" destOrd="0" presId="urn:microsoft.com/office/officeart/2018/2/layout/IconLabelList"/>
    <dgm:cxn modelId="{7305CF88-FE15-47A8-B86E-AD835A6864B8}" type="presParOf" srcId="{24AC4B1D-AA6F-4EF5-901A-36C2D2762DC8}" destId="{44A06EBD-1F28-4C6A-B6BD-F9ED5E28896E}" srcOrd="1" destOrd="0" presId="urn:microsoft.com/office/officeart/2018/2/layout/IconLabelList"/>
    <dgm:cxn modelId="{EB42CAEF-9909-4B08-BE3C-C4C8B36FE999}" type="presParOf" srcId="{24AC4B1D-AA6F-4EF5-901A-36C2D2762DC8}" destId="{9B6C70BF-6945-467E-98CE-4B2F261B974B}" srcOrd="2" destOrd="0" presId="urn:microsoft.com/office/officeart/2018/2/layout/IconLabelList"/>
    <dgm:cxn modelId="{80E0FD13-138B-40D8-BB6D-9EA412316DDB}" type="presParOf" srcId="{AA257BB5-E926-464D-81E6-141120392BEC}" destId="{97D37D9C-4F14-458C-8BB2-D827CF0AB646}" srcOrd="3" destOrd="0" presId="urn:microsoft.com/office/officeart/2018/2/layout/IconLabelList"/>
    <dgm:cxn modelId="{C5D2CF4C-4B6D-4AFD-8C99-37E881B19BB0}" type="presParOf" srcId="{AA257BB5-E926-464D-81E6-141120392BEC}" destId="{D37FEC3C-DA65-4B0D-B266-B54179D321F7}" srcOrd="4" destOrd="0" presId="urn:microsoft.com/office/officeart/2018/2/layout/IconLabelList"/>
    <dgm:cxn modelId="{7965AB0A-AB1D-48E5-B21A-8941FF49FF80}" type="presParOf" srcId="{D37FEC3C-DA65-4B0D-B266-B54179D321F7}" destId="{02D8DC73-37A7-4B14-AFCA-0E75BE7206CC}" srcOrd="0" destOrd="0" presId="urn:microsoft.com/office/officeart/2018/2/layout/IconLabelList"/>
    <dgm:cxn modelId="{8D4CA7EF-FEDF-4597-9C73-7E0779FB87CF}" type="presParOf" srcId="{D37FEC3C-DA65-4B0D-B266-B54179D321F7}" destId="{996C3A30-98C9-4B31-8396-97C9B729096D}" srcOrd="1" destOrd="0" presId="urn:microsoft.com/office/officeart/2018/2/layout/IconLabelList"/>
    <dgm:cxn modelId="{C2578D40-48F0-49C6-83CD-A153C0A7F59C}" type="presParOf" srcId="{D37FEC3C-DA65-4B0D-B266-B54179D321F7}" destId="{C79246C2-FCB0-4C37-9ADA-0DA9AE82865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7CFA7-D9BE-4D93-B454-CB8B5A5E6CC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E226E0-1FA3-42D1-AD7C-F8068643C4D6}">
      <dgm:prSet/>
      <dgm:spPr/>
      <dgm:t>
        <a:bodyPr/>
        <a:lstStyle/>
        <a:p>
          <a:pPr>
            <a:defRPr cap="all"/>
          </a:pPr>
          <a:r>
            <a:rPr lang="en-GB"/>
            <a:t>Start with minimal dataset.</a:t>
          </a:r>
          <a:endParaRPr lang="en-US"/>
        </a:p>
      </dgm:t>
    </dgm:pt>
    <dgm:pt modelId="{4D110EF2-BBB3-4010-B8D6-0BED30D6CC12}" type="parTrans" cxnId="{A5A8292B-9DBD-401F-B90E-40AF3A82BD7D}">
      <dgm:prSet/>
      <dgm:spPr/>
      <dgm:t>
        <a:bodyPr/>
        <a:lstStyle/>
        <a:p>
          <a:endParaRPr lang="en-US"/>
        </a:p>
      </dgm:t>
    </dgm:pt>
    <dgm:pt modelId="{4A60FA11-C7BB-4723-AAE2-687370431AD8}" type="sibTrans" cxnId="{A5A8292B-9DBD-401F-B90E-40AF3A82BD7D}">
      <dgm:prSet/>
      <dgm:spPr/>
      <dgm:t>
        <a:bodyPr/>
        <a:lstStyle/>
        <a:p>
          <a:endParaRPr lang="en-US"/>
        </a:p>
      </dgm:t>
    </dgm:pt>
    <dgm:pt modelId="{E86202FB-AECA-4783-92A5-063BF9026A2A}">
      <dgm:prSet/>
      <dgm:spPr/>
      <dgm:t>
        <a:bodyPr/>
        <a:lstStyle/>
        <a:p>
          <a:pPr>
            <a:defRPr cap="all"/>
          </a:pPr>
          <a:r>
            <a:rPr lang="en-GB"/>
            <a:t>Detect</a:t>
          </a:r>
          <a:endParaRPr lang="en-US"/>
        </a:p>
      </dgm:t>
    </dgm:pt>
    <dgm:pt modelId="{B80FB19C-941C-49ED-B8A3-81E0DBFCB000}" type="parTrans" cxnId="{7D25CE4B-EB74-4853-A8CC-1A66417BD9F5}">
      <dgm:prSet/>
      <dgm:spPr/>
      <dgm:t>
        <a:bodyPr/>
        <a:lstStyle/>
        <a:p>
          <a:endParaRPr lang="en-US"/>
        </a:p>
      </dgm:t>
    </dgm:pt>
    <dgm:pt modelId="{D9E589D2-7974-44CC-A985-32DE1BB78660}" type="sibTrans" cxnId="{7D25CE4B-EB74-4853-A8CC-1A66417BD9F5}">
      <dgm:prSet/>
      <dgm:spPr/>
      <dgm:t>
        <a:bodyPr/>
        <a:lstStyle/>
        <a:p>
          <a:endParaRPr lang="en-US"/>
        </a:p>
      </dgm:t>
    </dgm:pt>
    <dgm:pt modelId="{59FCA1CC-7951-4E1E-8EA9-6D461372BB0E}">
      <dgm:prSet/>
      <dgm:spPr/>
      <dgm:t>
        <a:bodyPr/>
        <a:lstStyle/>
        <a:p>
          <a:pPr>
            <a:defRPr cap="all"/>
          </a:pPr>
          <a:r>
            <a:rPr lang="en-GB"/>
            <a:t>Standardize</a:t>
          </a:r>
          <a:endParaRPr lang="en-US"/>
        </a:p>
      </dgm:t>
    </dgm:pt>
    <dgm:pt modelId="{456B470B-7B8A-4FD0-9D32-E9A175220508}" type="parTrans" cxnId="{C0309808-968B-44A4-A056-3479519A6D5A}">
      <dgm:prSet/>
      <dgm:spPr/>
      <dgm:t>
        <a:bodyPr/>
        <a:lstStyle/>
        <a:p>
          <a:endParaRPr lang="en-US"/>
        </a:p>
      </dgm:t>
    </dgm:pt>
    <dgm:pt modelId="{4C6C1642-5E40-40C7-BA94-05BCB796FD39}" type="sibTrans" cxnId="{C0309808-968B-44A4-A056-3479519A6D5A}">
      <dgm:prSet/>
      <dgm:spPr/>
      <dgm:t>
        <a:bodyPr/>
        <a:lstStyle/>
        <a:p>
          <a:endParaRPr lang="en-US"/>
        </a:p>
      </dgm:t>
    </dgm:pt>
    <dgm:pt modelId="{A8EA63CC-A49C-4357-A13D-766A8ADDE85A}">
      <dgm:prSet/>
      <dgm:spPr/>
      <dgm:t>
        <a:bodyPr/>
        <a:lstStyle/>
        <a:p>
          <a:pPr>
            <a:defRPr cap="all"/>
          </a:pPr>
          <a:r>
            <a:rPr lang="en-GB"/>
            <a:t>Correct</a:t>
          </a:r>
          <a:endParaRPr lang="en-US"/>
        </a:p>
      </dgm:t>
    </dgm:pt>
    <dgm:pt modelId="{713B9D44-0CE1-48F5-94B9-576F2B06F488}" type="parTrans" cxnId="{28B681E4-E764-454C-8C58-11FF52CCF659}">
      <dgm:prSet/>
      <dgm:spPr/>
      <dgm:t>
        <a:bodyPr/>
        <a:lstStyle/>
        <a:p>
          <a:endParaRPr lang="en-US"/>
        </a:p>
      </dgm:t>
    </dgm:pt>
    <dgm:pt modelId="{AC5FAC83-7DE6-423F-90BD-1D04447DBC11}" type="sibTrans" cxnId="{28B681E4-E764-454C-8C58-11FF52CCF659}">
      <dgm:prSet/>
      <dgm:spPr/>
      <dgm:t>
        <a:bodyPr/>
        <a:lstStyle/>
        <a:p>
          <a:endParaRPr lang="en-US"/>
        </a:p>
      </dgm:t>
    </dgm:pt>
    <dgm:pt modelId="{AFC419A3-ED8D-4275-ABFD-1920E073BD4B}" type="pres">
      <dgm:prSet presAssocID="{5467CFA7-D9BE-4D93-B454-CB8B5A5E6CCA}" presName="root" presStyleCnt="0">
        <dgm:presLayoutVars>
          <dgm:dir/>
          <dgm:resizeHandles val="exact"/>
        </dgm:presLayoutVars>
      </dgm:prSet>
      <dgm:spPr/>
    </dgm:pt>
    <dgm:pt modelId="{D0B782A9-E2AC-4574-8AE5-2EE47B8FA5D7}" type="pres">
      <dgm:prSet presAssocID="{ABE226E0-1FA3-42D1-AD7C-F8068643C4D6}" presName="compNode" presStyleCnt="0"/>
      <dgm:spPr/>
    </dgm:pt>
    <dgm:pt modelId="{9727CF5A-4601-4247-8989-75FB9A73A77E}" type="pres">
      <dgm:prSet presAssocID="{ABE226E0-1FA3-42D1-AD7C-F8068643C4D6}" presName="iconBgRect" presStyleLbl="bgShp" presStyleIdx="0" presStyleCnt="4"/>
      <dgm:spPr>
        <a:prstGeom prst="round2DiagRect">
          <a:avLst>
            <a:gd name="adj1" fmla="val 29727"/>
            <a:gd name="adj2" fmla="val 0"/>
          </a:avLst>
        </a:prstGeom>
      </dgm:spPr>
    </dgm:pt>
    <dgm:pt modelId="{50521A88-E3BB-460E-8DAB-975A22EF5602}" type="pres">
      <dgm:prSet presAssocID="{ABE226E0-1FA3-42D1-AD7C-F8068643C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23DB053-1144-4403-8E4E-12441E019E1F}" type="pres">
      <dgm:prSet presAssocID="{ABE226E0-1FA3-42D1-AD7C-F8068643C4D6}" presName="spaceRect" presStyleCnt="0"/>
      <dgm:spPr/>
    </dgm:pt>
    <dgm:pt modelId="{57C52E58-2AF3-4400-9D97-0FE6B3E91402}" type="pres">
      <dgm:prSet presAssocID="{ABE226E0-1FA3-42D1-AD7C-F8068643C4D6}" presName="textRect" presStyleLbl="revTx" presStyleIdx="0" presStyleCnt="4">
        <dgm:presLayoutVars>
          <dgm:chMax val="1"/>
          <dgm:chPref val="1"/>
        </dgm:presLayoutVars>
      </dgm:prSet>
      <dgm:spPr/>
    </dgm:pt>
    <dgm:pt modelId="{3D69354D-FCF3-4457-BE8E-98A8A0748E68}" type="pres">
      <dgm:prSet presAssocID="{4A60FA11-C7BB-4723-AAE2-687370431AD8}" presName="sibTrans" presStyleCnt="0"/>
      <dgm:spPr/>
    </dgm:pt>
    <dgm:pt modelId="{9A63E171-D3EA-4855-BFBA-D4F4A008A1B6}" type="pres">
      <dgm:prSet presAssocID="{E86202FB-AECA-4783-92A5-063BF9026A2A}" presName="compNode" presStyleCnt="0"/>
      <dgm:spPr/>
    </dgm:pt>
    <dgm:pt modelId="{1B619AF8-67E9-4A56-ACFD-90BBCD41B09D}" type="pres">
      <dgm:prSet presAssocID="{E86202FB-AECA-4783-92A5-063BF9026A2A}" presName="iconBgRect" presStyleLbl="bgShp" presStyleIdx="1" presStyleCnt="4"/>
      <dgm:spPr>
        <a:prstGeom prst="round2DiagRect">
          <a:avLst>
            <a:gd name="adj1" fmla="val 29727"/>
            <a:gd name="adj2" fmla="val 0"/>
          </a:avLst>
        </a:prstGeom>
      </dgm:spPr>
    </dgm:pt>
    <dgm:pt modelId="{B25FCC75-95D9-4005-887A-6D96179ED4B5}" type="pres">
      <dgm:prSet presAssocID="{E86202FB-AECA-4783-92A5-063BF9026A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7B1A6E1-C2AB-441F-BBE6-A08CBB771FC6}" type="pres">
      <dgm:prSet presAssocID="{E86202FB-AECA-4783-92A5-063BF9026A2A}" presName="spaceRect" presStyleCnt="0"/>
      <dgm:spPr/>
    </dgm:pt>
    <dgm:pt modelId="{7806D817-9B87-447C-B024-9582241ECA5E}" type="pres">
      <dgm:prSet presAssocID="{E86202FB-AECA-4783-92A5-063BF9026A2A}" presName="textRect" presStyleLbl="revTx" presStyleIdx="1" presStyleCnt="4">
        <dgm:presLayoutVars>
          <dgm:chMax val="1"/>
          <dgm:chPref val="1"/>
        </dgm:presLayoutVars>
      </dgm:prSet>
      <dgm:spPr/>
    </dgm:pt>
    <dgm:pt modelId="{3017EBCF-BB77-49A0-A062-7BCDD03D6EE5}" type="pres">
      <dgm:prSet presAssocID="{D9E589D2-7974-44CC-A985-32DE1BB78660}" presName="sibTrans" presStyleCnt="0"/>
      <dgm:spPr/>
    </dgm:pt>
    <dgm:pt modelId="{1F79BA4C-FC51-44EC-8434-355C623F09B4}" type="pres">
      <dgm:prSet presAssocID="{59FCA1CC-7951-4E1E-8EA9-6D461372BB0E}" presName="compNode" presStyleCnt="0"/>
      <dgm:spPr/>
    </dgm:pt>
    <dgm:pt modelId="{44DB42E9-112A-4E02-A130-A44B32A2449B}" type="pres">
      <dgm:prSet presAssocID="{59FCA1CC-7951-4E1E-8EA9-6D461372BB0E}" presName="iconBgRect" presStyleLbl="bgShp" presStyleIdx="2" presStyleCnt="4"/>
      <dgm:spPr>
        <a:prstGeom prst="round2DiagRect">
          <a:avLst>
            <a:gd name="adj1" fmla="val 29727"/>
            <a:gd name="adj2" fmla="val 0"/>
          </a:avLst>
        </a:prstGeom>
      </dgm:spPr>
    </dgm:pt>
    <dgm:pt modelId="{4C109B59-821B-4DA4-9122-D174AE5B4FF1}" type="pres">
      <dgm:prSet presAssocID="{59FCA1CC-7951-4E1E-8EA9-6D461372BB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246A689E-DED0-45D8-B306-4AE0F0B990A8}" type="pres">
      <dgm:prSet presAssocID="{59FCA1CC-7951-4E1E-8EA9-6D461372BB0E}" presName="spaceRect" presStyleCnt="0"/>
      <dgm:spPr/>
    </dgm:pt>
    <dgm:pt modelId="{F2B45F9B-C47A-40D6-A2D4-659261FEB029}" type="pres">
      <dgm:prSet presAssocID="{59FCA1CC-7951-4E1E-8EA9-6D461372BB0E}" presName="textRect" presStyleLbl="revTx" presStyleIdx="2" presStyleCnt="4">
        <dgm:presLayoutVars>
          <dgm:chMax val="1"/>
          <dgm:chPref val="1"/>
        </dgm:presLayoutVars>
      </dgm:prSet>
      <dgm:spPr/>
    </dgm:pt>
    <dgm:pt modelId="{87A1A1B3-C3B2-4460-B02E-CF0C247868F6}" type="pres">
      <dgm:prSet presAssocID="{4C6C1642-5E40-40C7-BA94-05BCB796FD39}" presName="sibTrans" presStyleCnt="0"/>
      <dgm:spPr/>
    </dgm:pt>
    <dgm:pt modelId="{360FDADF-B2D5-450D-B9C0-A205D491661C}" type="pres">
      <dgm:prSet presAssocID="{A8EA63CC-A49C-4357-A13D-766A8ADDE85A}" presName="compNode" presStyleCnt="0"/>
      <dgm:spPr/>
    </dgm:pt>
    <dgm:pt modelId="{0B1C73B2-0CED-4013-9F2D-376615A94266}" type="pres">
      <dgm:prSet presAssocID="{A8EA63CC-A49C-4357-A13D-766A8ADDE85A}" presName="iconBgRect" presStyleLbl="bgShp" presStyleIdx="3" presStyleCnt="4"/>
      <dgm:spPr>
        <a:prstGeom prst="round2DiagRect">
          <a:avLst>
            <a:gd name="adj1" fmla="val 29727"/>
            <a:gd name="adj2" fmla="val 0"/>
          </a:avLst>
        </a:prstGeom>
      </dgm:spPr>
    </dgm:pt>
    <dgm:pt modelId="{73555B50-B5B4-412A-AFD1-393C1BB79DB3}" type="pres">
      <dgm:prSet presAssocID="{A8EA63CC-A49C-4357-A13D-766A8ADDE8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DE201119-9427-4806-A22F-037853E2310E}" type="pres">
      <dgm:prSet presAssocID="{A8EA63CC-A49C-4357-A13D-766A8ADDE85A}" presName="spaceRect" presStyleCnt="0"/>
      <dgm:spPr/>
    </dgm:pt>
    <dgm:pt modelId="{EE602F12-BECC-428C-BDD2-490776B18AF9}" type="pres">
      <dgm:prSet presAssocID="{A8EA63CC-A49C-4357-A13D-766A8ADDE85A}" presName="textRect" presStyleLbl="revTx" presStyleIdx="3" presStyleCnt="4">
        <dgm:presLayoutVars>
          <dgm:chMax val="1"/>
          <dgm:chPref val="1"/>
        </dgm:presLayoutVars>
      </dgm:prSet>
      <dgm:spPr/>
    </dgm:pt>
  </dgm:ptLst>
  <dgm:cxnLst>
    <dgm:cxn modelId="{C0309808-968B-44A4-A056-3479519A6D5A}" srcId="{5467CFA7-D9BE-4D93-B454-CB8B5A5E6CCA}" destId="{59FCA1CC-7951-4E1E-8EA9-6D461372BB0E}" srcOrd="2" destOrd="0" parTransId="{456B470B-7B8A-4FD0-9D32-E9A175220508}" sibTransId="{4C6C1642-5E40-40C7-BA94-05BCB796FD39}"/>
    <dgm:cxn modelId="{A5A8292B-9DBD-401F-B90E-40AF3A82BD7D}" srcId="{5467CFA7-D9BE-4D93-B454-CB8B5A5E6CCA}" destId="{ABE226E0-1FA3-42D1-AD7C-F8068643C4D6}" srcOrd="0" destOrd="0" parTransId="{4D110EF2-BBB3-4010-B8D6-0BED30D6CC12}" sibTransId="{4A60FA11-C7BB-4723-AAE2-687370431AD8}"/>
    <dgm:cxn modelId="{30958C33-473E-455B-93AD-63249429525A}" type="presOf" srcId="{59FCA1CC-7951-4E1E-8EA9-6D461372BB0E}" destId="{F2B45F9B-C47A-40D6-A2D4-659261FEB029}" srcOrd="0" destOrd="0" presId="urn:microsoft.com/office/officeart/2018/5/layout/IconLeafLabelList"/>
    <dgm:cxn modelId="{7D25CE4B-EB74-4853-A8CC-1A66417BD9F5}" srcId="{5467CFA7-D9BE-4D93-B454-CB8B5A5E6CCA}" destId="{E86202FB-AECA-4783-92A5-063BF9026A2A}" srcOrd="1" destOrd="0" parTransId="{B80FB19C-941C-49ED-B8A3-81E0DBFCB000}" sibTransId="{D9E589D2-7974-44CC-A985-32DE1BB78660}"/>
    <dgm:cxn modelId="{253EE754-347D-496E-B913-48E0D8936C5E}" type="presOf" srcId="{E86202FB-AECA-4783-92A5-063BF9026A2A}" destId="{7806D817-9B87-447C-B024-9582241ECA5E}" srcOrd="0" destOrd="0" presId="urn:microsoft.com/office/officeart/2018/5/layout/IconLeafLabelList"/>
    <dgm:cxn modelId="{363D3DAF-851E-4BA0-B737-071D29762157}" type="presOf" srcId="{ABE226E0-1FA3-42D1-AD7C-F8068643C4D6}" destId="{57C52E58-2AF3-4400-9D97-0FE6B3E91402}" srcOrd="0" destOrd="0" presId="urn:microsoft.com/office/officeart/2018/5/layout/IconLeafLabelList"/>
    <dgm:cxn modelId="{844A24BB-5CD9-4921-8639-EDC33B19B360}" type="presOf" srcId="{A8EA63CC-A49C-4357-A13D-766A8ADDE85A}" destId="{EE602F12-BECC-428C-BDD2-490776B18AF9}" srcOrd="0" destOrd="0" presId="urn:microsoft.com/office/officeart/2018/5/layout/IconLeafLabelList"/>
    <dgm:cxn modelId="{F21DF5C9-BC1B-4D73-89FC-06819D7842B1}" type="presOf" srcId="{5467CFA7-D9BE-4D93-B454-CB8B5A5E6CCA}" destId="{AFC419A3-ED8D-4275-ABFD-1920E073BD4B}" srcOrd="0" destOrd="0" presId="urn:microsoft.com/office/officeart/2018/5/layout/IconLeafLabelList"/>
    <dgm:cxn modelId="{28B681E4-E764-454C-8C58-11FF52CCF659}" srcId="{5467CFA7-D9BE-4D93-B454-CB8B5A5E6CCA}" destId="{A8EA63CC-A49C-4357-A13D-766A8ADDE85A}" srcOrd="3" destOrd="0" parTransId="{713B9D44-0CE1-48F5-94B9-576F2B06F488}" sibTransId="{AC5FAC83-7DE6-423F-90BD-1D04447DBC11}"/>
    <dgm:cxn modelId="{84030E51-B911-4E4B-BEBC-5910C4FB6727}" type="presParOf" srcId="{AFC419A3-ED8D-4275-ABFD-1920E073BD4B}" destId="{D0B782A9-E2AC-4574-8AE5-2EE47B8FA5D7}" srcOrd="0" destOrd="0" presId="urn:microsoft.com/office/officeart/2018/5/layout/IconLeafLabelList"/>
    <dgm:cxn modelId="{D8460FE4-D65E-4466-A196-DB79AA2D07B7}" type="presParOf" srcId="{D0B782A9-E2AC-4574-8AE5-2EE47B8FA5D7}" destId="{9727CF5A-4601-4247-8989-75FB9A73A77E}" srcOrd="0" destOrd="0" presId="urn:microsoft.com/office/officeart/2018/5/layout/IconLeafLabelList"/>
    <dgm:cxn modelId="{95EF5471-AE46-4B27-9811-72F101E326E1}" type="presParOf" srcId="{D0B782A9-E2AC-4574-8AE5-2EE47B8FA5D7}" destId="{50521A88-E3BB-460E-8DAB-975A22EF5602}" srcOrd="1" destOrd="0" presId="urn:microsoft.com/office/officeart/2018/5/layout/IconLeafLabelList"/>
    <dgm:cxn modelId="{9D32947F-4348-4A45-BB00-688B7C97FEE1}" type="presParOf" srcId="{D0B782A9-E2AC-4574-8AE5-2EE47B8FA5D7}" destId="{223DB053-1144-4403-8E4E-12441E019E1F}" srcOrd="2" destOrd="0" presId="urn:microsoft.com/office/officeart/2018/5/layout/IconLeafLabelList"/>
    <dgm:cxn modelId="{E0146E53-121F-48F5-A453-EF6F111F2090}" type="presParOf" srcId="{D0B782A9-E2AC-4574-8AE5-2EE47B8FA5D7}" destId="{57C52E58-2AF3-4400-9D97-0FE6B3E91402}" srcOrd="3" destOrd="0" presId="urn:microsoft.com/office/officeart/2018/5/layout/IconLeafLabelList"/>
    <dgm:cxn modelId="{BE4BB097-504A-4772-9D44-BEDD6ECF966E}" type="presParOf" srcId="{AFC419A3-ED8D-4275-ABFD-1920E073BD4B}" destId="{3D69354D-FCF3-4457-BE8E-98A8A0748E68}" srcOrd="1" destOrd="0" presId="urn:microsoft.com/office/officeart/2018/5/layout/IconLeafLabelList"/>
    <dgm:cxn modelId="{35401F2E-A3FC-4E5B-9D1E-9E4DA84883CB}" type="presParOf" srcId="{AFC419A3-ED8D-4275-ABFD-1920E073BD4B}" destId="{9A63E171-D3EA-4855-BFBA-D4F4A008A1B6}" srcOrd="2" destOrd="0" presId="urn:microsoft.com/office/officeart/2018/5/layout/IconLeafLabelList"/>
    <dgm:cxn modelId="{27BFDC72-8DD8-4DA6-AD59-67C3DCF22B5F}" type="presParOf" srcId="{9A63E171-D3EA-4855-BFBA-D4F4A008A1B6}" destId="{1B619AF8-67E9-4A56-ACFD-90BBCD41B09D}" srcOrd="0" destOrd="0" presId="urn:microsoft.com/office/officeart/2018/5/layout/IconLeafLabelList"/>
    <dgm:cxn modelId="{53CFDDF7-A38C-4930-A328-43F667D9CC86}" type="presParOf" srcId="{9A63E171-D3EA-4855-BFBA-D4F4A008A1B6}" destId="{B25FCC75-95D9-4005-887A-6D96179ED4B5}" srcOrd="1" destOrd="0" presId="urn:microsoft.com/office/officeart/2018/5/layout/IconLeafLabelList"/>
    <dgm:cxn modelId="{AD8FD1EC-9BE0-40F3-BAA9-4AA5CD39C3EB}" type="presParOf" srcId="{9A63E171-D3EA-4855-BFBA-D4F4A008A1B6}" destId="{C7B1A6E1-C2AB-441F-BBE6-A08CBB771FC6}" srcOrd="2" destOrd="0" presId="urn:microsoft.com/office/officeart/2018/5/layout/IconLeafLabelList"/>
    <dgm:cxn modelId="{91D15325-8561-4501-A403-34CDE9088DB7}" type="presParOf" srcId="{9A63E171-D3EA-4855-BFBA-D4F4A008A1B6}" destId="{7806D817-9B87-447C-B024-9582241ECA5E}" srcOrd="3" destOrd="0" presId="urn:microsoft.com/office/officeart/2018/5/layout/IconLeafLabelList"/>
    <dgm:cxn modelId="{20ACE8E7-0E5B-4CCD-9F4E-985DFDF3D9E5}" type="presParOf" srcId="{AFC419A3-ED8D-4275-ABFD-1920E073BD4B}" destId="{3017EBCF-BB77-49A0-A062-7BCDD03D6EE5}" srcOrd="3" destOrd="0" presId="urn:microsoft.com/office/officeart/2018/5/layout/IconLeafLabelList"/>
    <dgm:cxn modelId="{ED320BA1-49DA-4709-9563-895C63F79DA2}" type="presParOf" srcId="{AFC419A3-ED8D-4275-ABFD-1920E073BD4B}" destId="{1F79BA4C-FC51-44EC-8434-355C623F09B4}" srcOrd="4" destOrd="0" presId="urn:microsoft.com/office/officeart/2018/5/layout/IconLeafLabelList"/>
    <dgm:cxn modelId="{F801FE08-B7A2-4591-AED2-421321C40E25}" type="presParOf" srcId="{1F79BA4C-FC51-44EC-8434-355C623F09B4}" destId="{44DB42E9-112A-4E02-A130-A44B32A2449B}" srcOrd="0" destOrd="0" presId="urn:microsoft.com/office/officeart/2018/5/layout/IconLeafLabelList"/>
    <dgm:cxn modelId="{FBA96684-EBBA-4418-999B-CAB99F9390F8}" type="presParOf" srcId="{1F79BA4C-FC51-44EC-8434-355C623F09B4}" destId="{4C109B59-821B-4DA4-9122-D174AE5B4FF1}" srcOrd="1" destOrd="0" presId="urn:microsoft.com/office/officeart/2018/5/layout/IconLeafLabelList"/>
    <dgm:cxn modelId="{D477E298-EC3F-42F2-A732-5514BA263ED6}" type="presParOf" srcId="{1F79BA4C-FC51-44EC-8434-355C623F09B4}" destId="{246A689E-DED0-45D8-B306-4AE0F0B990A8}" srcOrd="2" destOrd="0" presId="urn:microsoft.com/office/officeart/2018/5/layout/IconLeafLabelList"/>
    <dgm:cxn modelId="{14E08F09-94D4-44E1-B64F-88A378089AC3}" type="presParOf" srcId="{1F79BA4C-FC51-44EC-8434-355C623F09B4}" destId="{F2B45F9B-C47A-40D6-A2D4-659261FEB029}" srcOrd="3" destOrd="0" presId="urn:microsoft.com/office/officeart/2018/5/layout/IconLeafLabelList"/>
    <dgm:cxn modelId="{DE3BDC38-411D-44F8-82E5-3FED0CE665D2}" type="presParOf" srcId="{AFC419A3-ED8D-4275-ABFD-1920E073BD4B}" destId="{87A1A1B3-C3B2-4460-B02E-CF0C247868F6}" srcOrd="5" destOrd="0" presId="urn:microsoft.com/office/officeart/2018/5/layout/IconLeafLabelList"/>
    <dgm:cxn modelId="{5053B3D7-1EEE-4982-974D-F0D189721803}" type="presParOf" srcId="{AFC419A3-ED8D-4275-ABFD-1920E073BD4B}" destId="{360FDADF-B2D5-450D-B9C0-A205D491661C}" srcOrd="6" destOrd="0" presId="urn:microsoft.com/office/officeart/2018/5/layout/IconLeafLabelList"/>
    <dgm:cxn modelId="{01ADF727-BC1F-48D0-B8E1-2BB589F83D47}" type="presParOf" srcId="{360FDADF-B2D5-450D-B9C0-A205D491661C}" destId="{0B1C73B2-0CED-4013-9F2D-376615A94266}" srcOrd="0" destOrd="0" presId="urn:microsoft.com/office/officeart/2018/5/layout/IconLeafLabelList"/>
    <dgm:cxn modelId="{B4361E23-F5B6-4905-A41C-E50A82F275BE}" type="presParOf" srcId="{360FDADF-B2D5-450D-B9C0-A205D491661C}" destId="{73555B50-B5B4-412A-AFD1-393C1BB79DB3}" srcOrd="1" destOrd="0" presId="urn:microsoft.com/office/officeart/2018/5/layout/IconLeafLabelList"/>
    <dgm:cxn modelId="{D61A61FA-FDAE-4F5E-86F8-E9994A507839}" type="presParOf" srcId="{360FDADF-B2D5-450D-B9C0-A205D491661C}" destId="{DE201119-9427-4806-A22F-037853E2310E}" srcOrd="2" destOrd="0" presId="urn:microsoft.com/office/officeart/2018/5/layout/IconLeafLabelList"/>
    <dgm:cxn modelId="{BA2AC849-6B58-4DB6-8476-F4AD21CF9D88}" type="presParOf" srcId="{360FDADF-B2D5-450D-B9C0-A205D491661C}" destId="{EE602F12-BECC-428C-BDD2-490776B18AF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C06E70-D653-4E83-8A7D-15C98BB1A4F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51268A0-DCB5-45A7-A2F9-17ED50D7B93F}">
      <dgm:prSet/>
      <dgm:spPr/>
      <dgm:t>
        <a:bodyPr/>
        <a:lstStyle/>
        <a:p>
          <a:r>
            <a:rPr lang="en-GB"/>
            <a:t>Work on copy of data</a:t>
          </a:r>
          <a:endParaRPr lang="en-US"/>
        </a:p>
      </dgm:t>
    </dgm:pt>
    <dgm:pt modelId="{3B8EA056-7844-48F5-BCB7-2AAD755C6E16}" type="parTrans" cxnId="{0E498F3A-EC45-4B00-B6DE-579159051267}">
      <dgm:prSet/>
      <dgm:spPr/>
      <dgm:t>
        <a:bodyPr/>
        <a:lstStyle/>
        <a:p>
          <a:endParaRPr lang="en-US"/>
        </a:p>
      </dgm:t>
    </dgm:pt>
    <dgm:pt modelId="{9470AB1A-D3C0-42DA-8A2A-8A3417E46D7B}" type="sibTrans" cxnId="{0E498F3A-EC45-4B00-B6DE-579159051267}">
      <dgm:prSet/>
      <dgm:spPr/>
      <dgm:t>
        <a:bodyPr/>
        <a:lstStyle/>
        <a:p>
          <a:endParaRPr lang="en-US"/>
        </a:p>
      </dgm:t>
    </dgm:pt>
    <dgm:pt modelId="{FF05CDA4-A5F1-4925-B9D9-04A41BB21BC2}">
      <dgm:prSet/>
      <dgm:spPr/>
      <dgm:t>
        <a:bodyPr/>
        <a:lstStyle/>
        <a:p>
          <a:r>
            <a:rPr lang="en-GB"/>
            <a:t>Decide cleaning and transformation steps.</a:t>
          </a:r>
          <a:endParaRPr lang="en-US"/>
        </a:p>
      </dgm:t>
    </dgm:pt>
    <dgm:pt modelId="{CFA720D8-82DA-42E1-8EB3-A038B20E65D7}" type="parTrans" cxnId="{BA0FCE79-59CD-4C6D-825D-5196BE954DC8}">
      <dgm:prSet/>
      <dgm:spPr/>
      <dgm:t>
        <a:bodyPr/>
        <a:lstStyle/>
        <a:p>
          <a:endParaRPr lang="en-US"/>
        </a:p>
      </dgm:t>
    </dgm:pt>
    <dgm:pt modelId="{BA90EC8F-06BD-40BF-BE62-B4D990061CB3}" type="sibTrans" cxnId="{BA0FCE79-59CD-4C6D-825D-5196BE954DC8}">
      <dgm:prSet/>
      <dgm:spPr/>
      <dgm:t>
        <a:bodyPr/>
        <a:lstStyle/>
        <a:p>
          <a:endParaRPr lang="en-US"/>
        </a:p>
      </dgm:t>
    </dgm:pt>
    <dgm:pt modelId="{9E92371C-2EE7-4B87-8C9A-8D378089A785}">
      <dgm:prSet/>
      <dgm:spPr/>
      <dgm:t>
        <a:bodyPr/>
        <a:lstStyle/>
        <a:p>
          <a:r>
            <a:rPr lang="en-GB"/>
            <a:t>Use libraries</a:t>
          </a:r>
          <a:endParaRPr lang="en-US"/>
        </a:p>
      </dgm:t>
    </dgm:pt>
    <dgm:pt modelId="{D63A8587-9D4E-485F-BCCC-F1D94733FFA8}" type="parTrans" cxnId="{6052ADA7-04B7-43D1-8E49-8E4786D7D8C6}">
      <dgm:prSet/>
      <dgm:spPr/>
      <dgm:t>
        <a:bodyPr/>
        <a:lstStyle/>
        <a:p>
          <a:endParaRPr lang="en-US"/>
        </a:p>
      </dgm:t>
    </dgm:pt>
    <dgm:pt modelId="{42727C08-F14B-48A8-84D2-BFC69425E306}" type="sibTrans" cxnId="{6052ADA7-04B7-43D1-8E49-8E4786D7D8C6}">
      <dgm:prSet/>
      <dgm:spPr/>
      <dgm:t>
        <a:bodyPr/>
        <a:lstStyle/>
        <a:p>
          <a:endParaRPr lang="en-US"/>
        </a:p>
      </dgm:t>
    </dgm:pt>
    <dgm:pt modelId="{3F1CB038-5F6C-443A-9C3E-13A8B730EB47}" type="pres">
      <dgm:prSet presAssocID="{10C06E70-D653-4E83-8A7D-15C98BB1A4F9}" presName="root" presStyleCnt="0">
        <dgm:presLayoutVars>
          <dgm:dir/>
          <dgm:resizeHandles val="exact"/>
        </dgm:presLayoutVars>
      </dgm:prSet>
      <dgm:spPr/>
    </dgm:pt>
    <dgm:pt modelId="{323AFCD0-90E9-4855-8A77-A3A5C177AE46}" type="pres">
      <dgm:prSet presAssocID="{351268A0-DCB5-45A7-A2F9-17ED50D7B93F}" presName="compNode" presStyleCnt="0"/>
      <dgm:spPr/>
    </dgm:pt>
    <dgm:pt modelId="{CB5F19F3-E38B-47B5-A283-BE1AA2935008}" type="pres">
      <dgm:prSet presAssocID="{351268A0-DCB5-45A7-A2F9-17ED50D7B9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hotocopier"/>
        </a:ext>
      </dgm:extLst>
    </dgm:pt>
    <dgm:pt modelId="{9545A2A2-AEC0-41B4-A3CB-F7B03DEE4EE9}" type="pres">
      <dgm:prSet presAssocID="{351268A0-DCB5-45A7-A2F9-17ED50D7B93F}" presName="spaceRect" presStyleCnt="0"/>
      <dgm:spPr/>
    </dgm:pt>
    <dgm:pt modelId="{EB4E6D4B-CB9A-420F-9C0C-30B01891BED8}" type="pres">
      <dgm:prSet presAssocID="{351268A0-DCB5-45A7-A2F9-17ED50D7B93F}" presName="textRect" presStyleLbl="revTx" presStyleIdx="0" presStyleCnt="3">
        <dgm:presLayoutVars>
          <dgm:chMax val="1"/>
          <dgm:chPref val="1"/>
        </dgm:presLayoutVars>
      </dgm:prSet>
      <dgm:spPr/>
    </dgm:pt>
    <dgm:pt modelId="{1A26F229-8ACD-43F4-9BF9-3AEEF7FC0A1D}" type="pres">
      <dgm:prSet presAssocID="{9470AB1A-D3C0-42DA-8A2A-8A3417E46D7B}" presName="sibTrans" presStyleCnt="0"/>
      <dgm:spPr/>
    </dgm:pt>
    <dgm:pt modelId="{5C87FF3B-B451-4C32-B3AF-7FC8A12FF462}" type="pres">
      <dgm:prSet presAssocID="{FF05CDA4-A5F1-4925-B9D9-04A41BB21BC2}" presName="compNode" presStyleCnt="0"/>
      <dgm:spPr/>
    </dgm:pt>
    <dgm:pt modelId="{3CC3140C-F165-4905-9F5A-86B3601732FB}" type="pres">
      <dgm:prSet presAssocID="{FF05CDA4-A5F1-4925-B9D9-04A41BB21B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99C14DE8-9723-41BC-881E-65D3F57B673D}" type="pres">
      <dgm:prSet presAssocID="{FF05CDA4-A5F1-4925-B9D9-04A41BB21BC2}" presName="spaceRect" presStyleCnt="0"/>
      <dgm:spPr/>
    </dgm:pt>
    <dgm:pt modelId="{D66CFEF1-C9A0-4A0E-94CF-F038F2D1F28A}" type="pres">
      <dgm:prSet presAssocID="{FF05CDA4-A5F1-4925-B9D9-04A41BB21BC2}" presName="textRect" presStyleLbl="revTx" presStyleIdx="1" presStyleCnt="3">
        <dgm:presLayoutVars>
          <dgm:chMax val="1"/>
          <dgm:chPref val="1"/>
        </dgm:presLayoutVars>
      </dgm:prSet>
      <dgm:spPr/>
    </dgm:pt>
    <dgm:pt modelId="{4E5DD626-7D6E-42FD-9030-68F976D0D9BC}" type="pres">
      <dgm:prSet presAssocID="{BA90EC8F-06BD-40BF-BE62-B4D990061CB3}" presName="sibTrans" presStyleCnt="0"/>
      <dgm:spPr/>
    </dgm:pt>
    <dgm:pt modelId="{104895A2-A8F0-485D-8D42-99AB4B614254}" type="pres">
      <dgm:prSet presAssocID="{9E92371C-2EE7-4B87-8C9A-8D378089A785}" presName="compNode" presStyleCnt="0"/>
      <dgm:spPr/>
    </dgm:pt>
    <dgm:pt modelId="{24E9D92F-F283-44CF-AD1B-71345C8E1E24}" type="pres">
      <dgm:prSet presAssocID="{9E92371C-2EE7-4B87-8C9A-8D378089A7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88BFE10A-5DB0-43AF-80C3-E5AA840093BF}" type="pres">
      <dgm:prSet presAssocID="{9E92371C-2EE7-4B87-8C9A-8D378089A785}" presName="spaceRect" presStyleCnt="0"/>
      <dgm:spPr/>
    </dgm:pt>
    <dgm:pt modelId="{1D2AF093-FFA7-4486-9D2D-B5C19033B438}" type="pres">
      <dgm:prSet presAssocID="{9E92371C-2EE7-4B87-8C9A-8D378089A785}" presName="textRect" presStyleLbl="revTx" presStyleIdx="2" presStyleCnt="3">
        <dgm:presLayoutVars>
          <dgm:chMax val="1"/>
          <dgm:chPref val="1"/>
        </dgm:presLayoutVars>
      </dgm:prSet>
      <dgm:spPr/>
    </dgm:pt>
  </dgm:ptLst>
  <dgm:cxnLst>
    <dgm:cxn modelId="{E1CEC700-BCE6-4378-8CEA-DEA3E517AEF9}" type="presOf" srcId="{10C06E70-D653-4E83-8A7D-15C98BB1A4F9}" destId="{3F1CB038-5F6C-443A-9C3E-13A8B730EB47}" srcOrd="0" destOrd="0" presId="urn:microsoft.com/office/officeart/2018/2/layout/IconLabelList"/>
    <dgm:cxn modelId="{BBD7DE14-8EDF-45D5-9A9B-D768329F8A60}" type="presOf" srcId="{351268A0-DCB5-45A7-A2F9-17ED50D7B93F}" destId="{EB4E6D4B-CB9A-420F-9C0C-30B01891BED8}" srcOrd="0" destOrd="0" presId="urn:microsoft.com/office/officeart/2018/2/layout/IconLabelList"/>
    <dgm:cxn modelId="{0E498F3A-EC45-4B00-B6DE-579159051267}" srcId="{10C06E70-D653-4E83-8A7D-15C98BB1A4F9}" destId="{351268A0-DCB5-45A7-A2F9-17ED50D7B93F}" srcOrd="0" destOrd="0" parTransId="{3B8EA056-7844-48F5-BCB7-2AAD755C6E16}" sibTransId="{9470AB1A-D3C0-42DA-8A2A-8A3417E46D7B}"/>
    <dgm:cxn modelId="{BA0FCE79-59CD-4C6D-825D-5196BE954DC8}" srcId="{10C06E70-D653-4E83-8A7D-15C98BB1A4F9}" destId="{FF05CDA4-A5F1-4925-B9D9-04A41BB21BC2}" srcOrd="1" destOrd="0" parTransId="{CFA720D8-82DA-42E1-8EB3-A038B20E65D7}" sibTransId="{BA90EC8F-06BD-40BF-BE62-B4D990061CB3}"/>
    <dgm:cxn modelId="{6052ADA7-04B7-43D1-8E49-8E4786D7D8C6}" srcId="{10C06E70-D653-4E83-8A7D-15C98BB1A4F9}" destId="{9E92371C-2EE7-4B87-8C9A-8D378089A785}" srcOrd="2" destOrd="0" parTransId="{D63A8587-9D4E-485F-BCCC-F1D94733FFA8}" sibTransId="{42727C08-F14B-48A8-84D2-BFC69425E306}"/>
    <dgm:cxn modelId="{892BECD6-FB8F-44AE-B318-8E54D66D9FF7}" type="presOf" srcId="{9E92371C-2EE7-4B87-8C9A-8D378089A785}" destId="{1D2AF093-FFA7-4486-9D2D-B5C19033B438}" srcOrd="0" destOrd="0" presId="urn:microsoft.com/office/officeart/2018/2/layout/IconLabelList"/>
    <dgm:cxn modelId="{A32DB4E1-44FB-4934-8A87-DDDFAC141E32}" type="presOf" srcId="{FF05CDA4-A5F1-4925-B9D9-04A41BB21BC2}" destId="{D66CFEF1-C9A0-4A0E-94CF-F038F2D1F28A}" srcOrd="0" destOrd="0" presId="urn:microsoft.com/office/officeart/2018/2/layout/IconLabelList"/>
    <dgm:cxn modelId="{8A7FE3BE-530B-40C2-A1D8-18B3503E0CF1}" type="presParOf" srcId="{3F1CB038-5F6C-443A-9C3E-13A8B730EB47}" destId="{323AFCD0-90E9-4855-8A77-A3A5C177AE46}" srcOrd="0" destOrd="0" presId="urn:microsoft.com/office/officeart/2018/2/layout/IconLabelList"/>
    <dgm:cxn modelId="{A651C96E-1E62-4739-8D68-733396B44D01}" type="presParOf" srcId="{323AFCD0-90E9-4855-8A77-A3A5C177AE46}" destId="{CB5F19F3-E38B-47B5-A283-BE1AA2935008}" srcOrd="0" destOrd="0" presId="urn:microsoft.com/office/officeart/2018/2/layout/IconLabelList"/>
    <dgm:cxn modelId="{53EE6EF6-47FF-4A98-8E7C-6024768ADFAE}" type="presParOf" srcId="{323AFCD0-90E9-4855-8A77-A3A5C177AE46}" destId="{9545A2A2-AEC0-41B4-A3CB-F7B03DEE4EE9}" srcOrd="1" destOrd="0" presId="urn:microsoft.com/office/officeart/2018/2/layout/IconLabelList"/>
    <dgm:cxn modelId="{5B2A34AE-6DAB-4454-8318-24D974C38385}" type="presParOf" srcId="{323AFCD0-90E9-4855-8A77-A3A5C177AE46}" destId="{EB4E6D4B-CB9A-420F-9C0C-30B01891BED8}" srcOrd="2" destOrd="0" presId="urn:microsoft.com/office/officeart/2018/2/layout/IconLabelList"/>
    <dgm:cxn modelId="{E91F0E0F-F543-46E4-955F-C27E0BCDEEFC}" type="presParOf" srcId="{3F1CB038-5F6C-443A-9C3E-13A8B730EB47}" destId="{1A26F229-8ACD-43F4-9BF9-3AEEF7FC0A1D}" srcOrd="1" destOrd="0" presId="urn:microsoft.com/office/officeart/2018/2/layout/IconLabelList"/>
    <dgm:cxn modelId="{C9094420-2CB0-4C6B-ADDD-0A841DE7A832}" type="presParOf" srcId="{3F1CB038-5F6C-443A-9C3E-13A8B730EB47}" destId="{5C87FF3B-B451-4C32-B3AF-7FC8A12FF462}" srcOrd="2" destOrd="0" presId="urn:microsoft.com/office/officeart/2018/2/layout/IconLabelList"/>
    <dgm:cxn modelId="{C8069AF2-93BA-4E9A-9CF0-51BD211B0647}" type="presParOf" srcId="{5C87FF3B-B451-4C32-B3AF-7FC8A12FF462}" destId="{3CC3140C-F165-4905-9F5A-86B3601732FB}" srcOrd="0" destOrd="0" presId="urn:microsoft.com/office/officeart/2018/2/layout/IconLabelList"/>
    <dgm:cxn modelId="{A38BF8CB-6E99-4DF5-93AF-DAEF0CA03FDF}" type="presParOf" srcId="{5C87FF3B-B451-4C32-B3AF-7FC8A12FF462}" destId="{99C14DE8-9723-41BC-881E-65D3F57B673D}" srcOrd="1" destOrd="0" presId="urn:microsoft.com/office/officeart/2018/2/layout/IconLabelList"/>
    <dgm:cxn modelId="{F19D74D8-0ED8-4841-95CD-7AAA4AB68C41}" type="presParOf" srcId="{5C87FF3B-B451-4C32-B3AF-7FC8A12FF462}" destId="{D66CFEF1-C9A0-4A0E-94CF-F038F2D1F28A}" srcOrd="2" destOrd="0" presId="urn:microsoft.com/office/officeart/2018/2/layout/IconLabelList"/>
    <dgm:cxn modelId="{96F8E58C-69D9-42C6-B498-6E14D05A1D02}" type="presParOf" srcId="{3F1CB038-5F6C-443A-9C3E-13A8B730EB47}" destId="{4E5DD626-7D6E-42FD-9030-68F976D0D9BC}" srcOrd="3" destOrd="0" presId="urn:microsoft.com/office/officeart/2018/2/layout/IconLabelList"/>
    <dgm:cxn modelId="{04608363-73F5-4902-AFB5-F81FE770A3D4}" type="presParOf" srcId="{3F1CB038-5F6C-443A-9C3E-13A8B730EB47}" destId="{104895A2-A8F0-485D-8D42-99AB4B614254}" srcOrd="4" destOrd="0" presId="urn:microsoft.com/office/officeart/2018/2/layout/IconLabelList"/>
    <dgm:cxn modelId="{216E39B9-6D68-4D8F-BFB8-C4CE817E2D17}" type="presParOf" srcId="{104895A2-A8F0-485D-8D42-99AB4B614254}" destId="{24E9D92F-F283-44CF-AD1B-71345C8E1E24}" srcOrd="0" destOrd="0" presId="urn:microsoft.com/office/officeart/2018/2/layout/IconLabelList"/>
    <dgm:cxn modelId="{69CC6FED-B8C7-4F28-87F2-EE030ED133FD}" type="presParOf" srcId="{104895A2-A8F0-485D-8D42-99AB4B614254}" destId="{88BFE10A-5DB0-43AF-80C3-E5AA840093BF}" srcOrd="1" destOrd="0" presId="urn:microsoft.com/office/officeart/2018/2/layout/IconLabelList"/>
    <dgm:cxn modelId="{0AC8C6C8-B54B-4503-ABD7-8AC6B866939E}" type="presParOf" srcId="{104895A2-A8F0-485D-8D42-99AB4B614254}" destId="{1D2AF093-FFA7-4486-9D2D-B5C19033B43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DA7754-0DDC-460D-B731-58CEAF09F79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676F26F-98E5-4C92-8411-EE9E9595C867}">
      <dgm:prSet/>
      <dgm:spPr/>
      <dgm:t>
        <a:bodyPr/>
        <a:lstStyle/>
        <a:p>
          <a:r>
            <a:rPr lang="en-GB"/>
            <a:t>Missing Values</a:t>
          </a:r>
          <a:endParaRPr lang="en-US"/>
        </a:p>
      </dgm:t>
    </dgm:pt>
    <dgm:pt modelId="{F9F64510-4B5C-4EEA-BD16-B0B6D23440D0}" type="parTrans" cxnId="{B27BD2FD-66E5-4701-8E1B-597A5E3F9F08}">
      <dgm:prSet/>
      <dgm:spPr/>
      <dgm:t>
        <a:bodyPr/>
        <a:lstStyle/>
        <a:p>
          <a:endParaRPr lang="en-US"/>
        </a:p>
      </dgm:t>
    </dgm:pt>
    <dgm:pt modelId="{30EB4660-1DBA-41FD-8EC1-8F5316BBFC29}" type="sibTrans" cxnId="{B27BD2FD-66E5-4701-8E1B-597A5E3F9F08}">
      <dgm:prSet/>
      <dgm:spPr/>
      <dgm:t>
        <a:bodyPr/>
        <a:lstStyle/>
        <a:p>
          <a:endParaRPr lang="en-US"/>
        </a:p>
      </dgm:t>
    </dgm:pt>
    <dgm:pt modelId="{F77BE55C-C9F9-45C5-AAE7-6150E749AAB5}">
      <dgm:prSet/>
      <dgm:spPr/>
      <dgm:t>
        <a:bodyPr/>
        <a:lstStyle/>
        <a:p>
          <a:r>
            <a:rPr lang="en-GB"/>
            <a:t>Noisy</a:t>
          </a:r>
          <a:endParaRPr lang="en-US"/>
        </a:p>
      </dgm:t>
    </dgm:pt>
    <dgm:pt modelId="{35578C2A-F817-438D-A654-AFE549CF1F96}" type="parTrans" cxnId="{89C1D2E2-1C18-4583-98AD-F7C9030FA457}">
      <dgm:prSet/>
      <dgm:spPr/>
      <dgm:t>
        <a:bodyPr/>
        <a:lstStyle/>
        <a:p>
          <a:endParaRPr lang="en-US"/>
        </a:p>
      </dgm:t>
    </dgm:pt>
    <dgm:pt modelId="{D7782C66-5E34-47F8-A649-256880AC0214}" type="sibTrans" cxnId="{89C1D2E2-1C18-4583-98AD-F7C9030FA457}">
      <dgm:prSet/>
      <dgm:spPr/>
      <dgm:t>
        <a:bodyPr/>
        <a:lstStyle/>
        <a:p>
          <a:endParaRPr lang="en-US"/>
        </a:p>
      </dgm:t>
    </dgm:pt>
    <dgm:pt modelId="{66A9B7C5-A1DF-4321-B469-3792B9129EFB}">
      <dgm:prSet/>
      <dgm:spPr/>
      <dgm:t>
        <a:bodyPr/>
        <a:lstStyle/>
        <a:p>
          <a:r>
            <a:rPr lang="en-GB"/>
            <a:t>Format Errors</a:t>
          </a:r>
          <a:endParaRPr lang="en-US"/>
        </a:p>
      </dgm:t>
    </dgm:pt>
    <dgm:pt modelId="{B64D594C-991E-4D0E-A396-AFAA4D340268}" type="parTrans" cxnId="{7BCE86A9-48BE-4185-B743-17C530EFC573}">
      <dgm:prSet/>
      <dgm:spPr/>
      <dgm:t>
        <a:bodyPr/>
        <a:lstStyle/>
        <a:p>
          <a:endParaRPr lang="en-US"/>
        </a:p>
      </dgm:t>
    </dgm:pt>
    <dgm:pt modelId="{AACF947C-A916-44CB-939D-67C9FB679843}" type="sibTrans" cxnId="{7BCE86A9-48BE-4185-B743-17C530EFC573}">
      <dgm:prSet/>
      <dgm:spPr/>
      <dgm:t>
        <a:bodyPr/>
        <a:lstStyle/>
        <a:p>
          <a:endParaRPr lang="en-US"/>
        </a:p>
      </dgm:t>
    </dgm:pt>
    <dgm:pt modelId="{3446E142-79EC-4533-AB65-F8290C397AC0}">
      <dgm:prSet phldr="0"/>
      <dgm:spPr/>
      <dgm:t>
        <a:bodyPr/>
        <a:lstStyle/>
        <a:p>
          <a:pPr rtl="0"/>
          <a:r>
            <a:rPr lang="en-GB"/>
            <a:t>Corrupt Data</a:t>
          </a:r>
          <a:endParaRPr lang="en-GB">
            <a:latin typeface="Calibri Light" panose="020F0302020204030204"/>
          </a:endParaRPr>
        </a:p>
      </dgm:t>
    </dgm:pt>
    <dgm:pt modelId="{893720C9-FA08-4B06-A826-C1B0F3463E9B}" type="parTrans" cxnId="{A4262161-1FCF-474B-AD77-5127FD681891}">
      <dgm:prSet/>
      <dgm:spPr/>
    </dgm:pt>
    <dgm:pt modelId="{B7C593CE-3B87-45D2-ADB6-8D8B005958FF}" type="sibTrans" cxnId="{A4262161-1FCF-474B-AD77-5127FD681891}">
      <dgm:prSet/>
      <dgm:spPr/>
    </dgm:pt>
    <dgm:pt modelId="{F8F13C43-89FA-4C9D-928B-7D07315D8EA8}" type="pres">
      <dgm:prSet presAssocID="{63DA7754-0DDC-460D-B731-58CEAF09F79A}" presName="hierChild1" presStyleCnt="0">
        <dgm:presLayoutVars>
          <dgm:chPref val="1"/>
          <dgm:dir/>
          <dgm:animOne val="branch"/>
          <dgm:animLvl val="lvl"/>
          <dgm:resizeHandles/>
        </dgm:presLayoutVars>
      </dgm:prSet>
      <dgm:spPr/>
    </dgm:pt>
    <dgm:pt modelId="{E3E28287-6791-45EA-80F2-0D03CF130E40}" type="pres">
      <dgm:prSet presAssocID="{3446E142-79EC-4533-AB65-F8290C397AC0}" presName="hierRoot1" presStyleCnt="0"/>
      <dgm:spPr/>
    </dgm:pt>
    <dgm:pt modelId="{F22E1596-EF2C-42D0-B605-7B14F96CF2BE}" type="pres">
      <dgm:prSet presAssocID="{3446E142-79EC-4533-AB65-F8290C397AC0}" presName="composite" presStyleCnt="0"/>
      <dgm:spPr/>
    </dgm:pt>
    <dgm:pt modelId="{AB9F3C4D-EEEA-4B8D-9B0D-75FEAB6E84EA}" type="pres">
      <dgm:prSet presAssocID="{3446E142-79EC-4533-AB65-F8290C397AC0}" presName="background" presStyleLbl="node0" presStyleIdx="0" presStyleCnt="4"/>
      <dgm:spPr/>
    </dgm:pt>
    <dgm:pt modelId="{DB342BDC-479F-4819-AC2A-A46487F998EB}" type="pres">
      <dgm:prSet presAssocID="{3446E142-79EC-4533-AB65-F8290C397AC0}" presName="text" presStyleLbl="fgAcc0" presStyleIdx="0" presStyleCnt="4">
        <dgm:presLayoutVars>
          <dgm:chPref val="3"/>
        </dgm:presLayoutVars>
      </dgm:prSet>
      <dgm:spPr/>
    </dgm:pt>
    <dgm:pt modelId="{58A1749C-C2D8-4C4D-9654-058ACE8605A9}" type="pres">
      <dgm:prSet presAssocID="{3446E142-79EC-4533-AB65-F8290C397AC0}" presName="hierChild2" presStyleCnt="0"/>
      <dgm:spPr/>
    </dgm:pt>
    <dgm:pt modelId="{0DF63191-643B-49F9-8A4E-09C2DFD33C68}" type="pres">
      <dgm:prSet presAssocID="{2676F26F-98E5-4C92-8411-EE9E9595C867}" presName="hierRoot1" presStyleCnt="0"/>
      <dgm:spPr/>
    </dgm:pt>
    <dgm:pt modelId="{2F1895E5-5071-4203-988E-06AC7F9F16C3}" type="pres">
      <dgm:prSet presAssocID="{2676F26F-98E5-4C92-8411-EE9E9595C867}" presName="composite" presStyleCnt="0"/>
      <dgm:spPr/>
    </dgm:pt>
    <dgm:pt modelId="{2DCAAB6F-C5EB-41BC-BFCF-A6A51B515CE6}" type="pres">
      <dgm:prSet presAssocID="{2676F26F-98E5-4C92-8411-EE9E9595C867}" presName="background" presStyleLbl="node0" presStyleIdx="1" presStyleCnt="4"/>
      <dgm:spPr/>
    </dgm:pt>
    <dgm:pt modelId="{80826196-439D-4BDE-A49F-B3C39CD8AC8E}" type="pres">
      <dgm:prSet presAssocID="{2676F26F-98E5-4C92-8411-EE9E9595C867}" presName="text" presStyleLbl="fgAcc0" presStyleIdx="1" presStyleCnt="4">
        <dgm:presLayoutVars>
          <dgm:chPref val="3"/>
        </dgm:presLayoutVars>
      </dgm:prSet>
      <dgm:spPr/>
    </dgm:pt>
    <dgm:pt modelId="{4957E05A-ED7C-4090-B519-7FBA5E353DD7}" type="pres">
      <dgm:prSet presAssocID="{2676F26F-98E5-4C92-8411-EE9E9595C867}" presName="hierChild2" presStyleCnt="0"/>
      <dgm:spPr/>
    </dgm:pt>
    <dgm:pt modelId="{444284ED-E2CF-4FF9-903F-A1E5F31DB3FB}" type="pres">
      <dgm:prSet presAssocID="{F77BE55C-C9F9-45C5-AAE7-6150E749AAB5}" presName="hierRoot1" presStyleCnt="0"/>
      <dgm:spPr/>
    </dgm:pt>
    <dgm:pt modelId="{98552109-85B3-4C4B-BC9D-F7CD92FFB15C}" type="pres">
      <dgm:prSet presAssocID="{F77BE55C-C9F9-45C5-AAE7-6150E749AAB5}" presName="composite" presStyleCnt="0"/>
      <dgm:spPr/>
    </dgm:pt>
    <dgm:pt modelId="{678B04EF-ACEC-4B80-9D8B-625C752B5217}" type="pres">
      <dgm:prSet presAssocID="{F77BE55C-C9F9-45C5-AAE7-6150E749AAB5}" presName="background" presStyleLbl="node0" presStyleIdx="2" presStyleCnt="4"/>
      <dgm:spPr/>
    </dgm:pt>
    <dgm:pt modelId="{D4380714-2D16-4B75-A65B-38D896A83523}" type="pres">
      <dgm:prSet presAssocID="{F77BE55C-C9F9-45C5-AAE7-6150E749AAB5}" presName="text" presStyleLbl="fgAcc0" presStyleIdx="2" presStyleCnt="4">
        <dgm:presLayoutVars>
          <dgm:chPref val="3"/>
        </dgm:presLayoutVars>
      </dgm:prSet>
      <dgm:spPr/>
    </dgm:pt>
    <dgm:pt modelId="{3CD97DC0-D848-454C-A56E-98AD446311E2}" type="pres">
      <dgm:prSet presAssocID="{F77BE55C-C9F9-45C5-AAE7-6150E749AAB5}" presName="hierChild2" presStyleCnt="0"/>
      <dgm:spPr/>
    </dgm:pt>
    <dgm:pt modelId="{DE3716F4-7371-47B9-98EB-E289224DB597}" type="pres">
      <dgm:prSet presAssocID="{66A9B7C5-A1DF-4321-B469-3792B9129EFB}" presName="hierRoot1" presStyleCnt="0"/>
      <dgm:spPr/>
    </dgm:pt>
    <dgm:pt modelId="{AC26A7EB-211E-4CF5-A00F-59E2AAF8EE2F}" type="pres">
      <dgm:prSet presAssocID="{66A9B7C5-A1DF-4321-B469-3792B9129EFB}" presName="composite" presStyleCnt="0"/>
      <dgm:spPr/>
    </dgm:pt>
    <dgm:pt modelId="{1DA3A0AA-0C70-48B0-B07A-BEB379486751}" type="pres">
      <dgm:prSet presAssocID="{66A9B7C5-A1DF-4321-B469-3792B9129EFB}" presName="background" presStyleLbl="node0" presStyleIdx="3" presStyleCnt="4"/>
      <dgm:spPr/>
    </dgm:pt>
    <dgm:pt modelId="{1D53EBEB-973F-4CA2-B2A1-0EB1FAD858E1}" type="pres">
      <dgm:prSet presAssocID="{66A9B7C5-A1DF-4321-B469-3792B9129EFB}" presName="text" presStyleLbl="fgAcc0" presStyleIdx="3" presStyleCnt="4">
        <dgm:presLayoutVars>
          <dgm:chPref val="3"/>
        </dgm:presLayoutVars>
      </dgm:prSet>
      <dgm:spPr/>
    </dgm:pt>
    <dgm:pt modelId="{08B446CF-00F3-47C9-A412-E79451A90C98}" type="pres">
      <dgm:prSet presAssocID="{66A9B7C5-A1DF-4321-B469-3792B9129EFB}" presName="hierChild2" presStyleCnt="0"/>
      <dgm:spPr/>
    </dgm:pt>
  </dgm:ptLst>
  <dgm:cxnLst>
    <dgm:cxn modelId="{01BFD900-A522-4EDA-B993-570AC4CFA282}" type="presOf" srcId="{F77BE55C-C9F9-45C5-AAE7-6150E749AAB5}" destId="{D4380714-2D16-4B75-A65B-38D896A83523}" srcOrd="0" destOrd="0" presId="urn:microsoft.com/office/officeart/2005/8/layout/hierarchy1"/>
    <dgm:cxn modelId="{BC169710-6CA9-4A5E-93C8-C3EF74D13570}" type="presOf" srcId="{2676F26F-98E5-4C92-8411-EE9E9595C867}" destId="{80826196-439D-4BDE-A49F-B3C39CD8AC8E}" srcOrd="0" destOrd="0" presId="urn:microsoft.com/office/officeart/2005/8/layout/hierarchy1"/>
    <dgm:cxn modelId="{1EBF2624-9298-4F7A-B98E-CF612D46039C}" type="presOf" srcId="{3446E142-79EC-4533-AB65-F8290C397AC0}" destId="{DB342BDC-479F-4819-AC2A-A46487F998EB}" srcOrd="0" destOrd="0" presId="urn:microsoft.com/office/officeart/2005/8/layout/hierarchy1"/>
    <dgm:cxn modelId="{A4262161-1FCF-474B-AD77-5127FD681891}" srcId="{63DA7754-0DDC-460D-B731-58CEAF09F79A}" destId="{3446E142-79EC-4533-AB65-F8290C397AC0}" srcOrd="0" destOrd="0" parTransId="{893720C9-FA08-4B06-A826-C1B0F3463E9B}" sibTransId="{B7C593CE-3B87-45D2-ADB6-8D8B005958FF}"/>
    <dgm:cxn modelId="{7BCE86A9-48BE-4185-B743-17C530EFC573}" srcId="{63DA7754-0DDC-460D-B731-58CEAF09F79A}" destId="{66A9B7C5-A1DF-4321-B469-3792B9129EFB}" srcOrd="3" destOrd="0" parTransId="{B64D594C-991E-4D0E-A396-AFAA4D340268}" sibTransId="{AACF947C-A916-44CB-939D-67C9FB679843}"/>
    <dgm:cxn modelId="{2B0959CD-2C0D-4AC2-944A-29A51D0EE9F6}" type="presOf" srcId="{63DA7754-0DDC-460D-B731-58CEAF09F79A}" destId="{F8F13C43-89FA-4C9D-928B-7D07315D8EA8}" srcOrd="0" destOrd="0" presId="urn:microsoft.com/office/officeart/2005/8/layout/hierarchy1"/>
    <dgm:cxn modelId="{89C1D2E2-1C18-4583-98AD-F7C9030FA457}" srcId="{63DA7754-0DDC-460D-B731-58CEAF09F79A}" destId="{F77BE55C-C9F9-45C5-AAE7-6150E749AAB5}" srcOrd="2" destOrd="0" parTransId="{35578C2A-F817-438D-A654-AFE549CF1F96}" sibTransId="{D7782C66-5E34-47F8-A649-256880AC0214}"/>
    <dgm:cxn modelId="{116C72F7-83EA-458F-B91A-8EA40538B787}" type="presOf" srcId="{66A9B7C5-A1DF-4321-B469-3792B9129EFB}" destId="{1D53EBEB-973F-4CA2-B2A1-0EB1FAD858E1}" srcOrd="0" destOrd="0" presId="urn:microsoft.com/office/officeart/2005/8/layout/hierarchy1"/>
    <dgm:cxn modelId="{B27BD2FD-66E5-4701-8E1B-597A5E3F9F08}" srcId="{63DA7754-0DDC-460D-B731-58CEAF09F79A}" destId="{2676F26F-98E5-4C92-8411-EE9E9595C867}" srcOrd="1" destOrd="0" parTransId="{F9F64510-4B5C-4EEA-BD16-B0B6D23440D0}" sibTransId="{30EB4660-1DBA-41FD-8EC1-8F5316BBFC29}"/>
    <dgm:cxn modelId="{5EF58824-3EED-4051-BB23-5488A0466AB2}" type="presParOf" srcId="{F8F13C43-89FA-4C9D-928B-7D07315D8EA8}" destId="{E3E28287-6791-45EA-80F2-0D03CF130E40}" srcOrd="0" destOrd="0" presId="urn:microsoft.com/office/officeart/2005/8/layout/hierarchy1"/>
    <dgm:cxn modelId="{53D1C8D0-A43B-420B-90B0-C274D085AF52}" type="presParOf" srcId="{E3E28287-6791-45EA-80F2-0D03CF130E40}" destId="{F22E1596-EF2C-42D0-B605-7B14F96CF2BE}" srcOrd="0" destOrd="0" presId="urn:microsoft.com/office/officeart/2005/8/layout/hierarchy1"/>
    <dgm:cxn modelId="{9B50131D-F6A1-45F3-94A8-53D914A0885F}" type="presParOf" srcId="{F22E1596-EF2C-42D0-B605-7B14F96CF2BE}" destId="{AB9F3C4D-EEEA-4B8D-9B0D-75FEAB6E84EA}" srcOrd="0" destOrd="0" presId="urn:microsoft.com/office/officeart/2005/8/layout/hierarchy1"/>
    <dgm:cxn modelId="{9EA02FAE-65D5-41AE-99C7-AB8C4E067979}" type="presParOf" srcId="{F22E1596-EF2C-42D0-B605-7B14F96CF2BE}" destId="{DB342BDC-479F-4819-AC2A-A46487F998EB}" srcOrd="1" destOrd="0" presId="urn:microsoft.com/office/officeart/2005/8/layout/hierarchy1"/>
    <dgm:cxn modelId="{CF90FECB-9986-4BE7-8F60-F66ACA83676B}" type="presParOf" srcId="{E3E28287-6791-45EA-80F2-0D03CF130E40}" destId="{58A1749C-C2D8-4C4D-9654-058ACE8605A9}" srcOrd="1" destOrd="0" presId="urn:microsoft.com/office/officeart/2005/8/layout/hierarchy1"/>
    <dgm:cxn modelId="{52FD7642-3DB1-41F0-A257-4E1F0C387FB9}" type="presParOf" srcId="{F8F13C43-89FA-4C9D-928B-7D07315D8EA8}" destId="{0DF63191-643B-49F9-8A4E-09C2DFD33C68}" srcOrd="1" destOrd="0" presId="urn:microsoft.com/office/officeart/2005/8/layout/hierarchy1"/>
    <dgm:cxn modelId="{AAEAD673-67F9-4600-BC73-5BC6F27851E3}" type="presParOf" srcId="{0DF63191-643B-49F9-8A4E-09C2DFD33C68}" destId="{2F1895E5-5071-4203-988E-06AC7F9F16C3}" srcOrd="0" destOrd="0" presId="urn:microsoft.com/office/officeart/2005/8/layout/hierarchy1"/>
    <dgm:cxn modelId="{C22C3DED-7E84-475B-A0A9-729095FF6DB6}" type="presParOf" srcId="{2F1895E5-5071-4203-988E-06AC7F9F16C3}" destId="{2DCAAB6F-C5EB-41BC-BFCF-A6A51B515CE6}" srcOrd="0" destOrd="0" presId="urn:microsoft.com/office/officeart/2005/8/layout/hierarchy1"/>
    <dgm:cxn modelId="{9C17F0D4-0C79-4748-83DA-8069E04701D1}" type="presParOf" srcId="{2F1895E5-5071-4203-988E-06AC7F9F16C3}" destId="{80826196-439D-4BDE-A49F-B3C39CD8AC8E}" srcOrd="1" destOrd="0" presId="urn:microsoft.com/office/officeart/2005/8/layout/hierarchy1"/>
    <dgm:cxn modelId="{11BC3C83-699F-4D5C-8BE1-6589C28ADE57}" type="presParOf" srcId="{0DF63191-643B-49F9-8A4E-09C2DFD33C68}" destId="{4957E05A-ED7C-4090-B519-7FBA5E353DD7}" srcOrd="1" destOrd="0" presId="urn:microsoft.com/office/officeart/2005/8/layout/hierarchy1"/>
    <dgm:cxn modelId="{223A7567-737D-446B-ACD7-BB00D2203487}" type="presParOf" srcId="{F8F13C43-89FA-4C9D-928B-7D07315D8EA8}" destId="{444284ED-E2CF-4FF9-903F-A1E5F31DB3FB}" srcOrd="2" destOrd="0" presId="urn:microsoft.com/office/officeart/2005/8/layout/hierarchy1"/>
    <dgm:cxn modelId="{391E5F5D-07FF-4E81-8208-69604359FB99}" type="presParOf" srcId="{444284ED-E2CF-4FF9-903F-A1E5F31DB3FB}" destId="{98552109-85B3-4C4B-BC9D-F7CD92FFB15C}" srcOrd="0" destOrd="0" presId="urn:microsoft.com/office/officeart/2005/8/layout/hierarchy1"/>
    <dgm:cxn modelId="{BA61DC3A-6739-4ED9-9E6E-F7B56228E76F}" type="presParOf" srcId="{98552109-85B3-4C4B-BC9D-F7CD92FFB15C}" destId="{678B04EF-ACEC-4B80-9D8B-625C752B5217}" srcOrd="0" destOrd="0" presId="urn:microsoft.com/office/officeart/2005/8/layout/hierarchy1"/>
    <dgm:cxn modelId="{1B8BA807-868A-4F9E-A2AF-688BD9C2F048}" type="presParOf" srcId="{98552109-85B3-4C4B-BC9D-F7CD92FFB15C}" destId="{D4380714-2D16-4B75-A65B-38D896A83523}" srcOrd="1" destOrd="0" presId="urn:microsoft.com/office/officeart/2005/8/layout/hierarchy1"/>
    <dgm:cxn modelId="{BCF954C7-BE47-4950-9A76-897627927FFC}" type="presParOf" srcId="{444284ED-E2CF-4FF9-903F-A1E5F31DB3FB}" destId="{3CD97DC0-D848-454C-A56E-98AD446311E2}" srcOrd="1" destOrd="0" presId="urn:microsoft.com/office/officeart/2005/8/layout/hierarchy1"/>
    <dgm:cxn modelId="{081D4A16-0887-44E3-8652-AAE0C2166E5F}" type="presParOf" srcId="{F8F13C43-89FA-4C9D-928B-7D07315D8EA8}" destId="{DE3716F4-7371-47B9-98EB-E289224DB597}" srcOrd="3" destOrd="0" presId="urn:microsoft.com/office/officeart/2005/8/layout/hierarchy1"/>
    <dgm:cxn modelId="{267FDB3D-DD3E-4EBF-A99C-1769060443C8}" type="presParOf" srcId="{DE3716F4-7371-47B9-98EB-E289224DB597}" destId="{AC26A7EB-211E-4CF5-A00F-59E2AAF8EE2F}" srcOrd="0" destOrd="0" presId="urn:microsoft.com/office/officeart/2005/8/layout/hierarchy1"/>
    <dgm:cxn modelId="{764ADC52-14A8-4F9F-A86C-5B9C1366DA3F}" type="presParOf" srcId="{AC26A7EB-211E-4CF5-A00F-59E2AAF8EE2F}" destId="{1DA3A0AA-0C70-48B0-B07A-BEB379486751}" srcOrd="0" destOrd="0" presId="urn:microsoft.com/office/officeart/2005/8/layout/hierarchy1"/>
    <dgm:cxn modelId="{A394DCCC-1AE0-47B4-8392-2481BC2E7E59}" type="presParOf" srcId="{AC26A7EB-211E-4CF5-A00F-59E2AAF8EE2F}" destId="{1D53EBEB-973F-4CA2-B2A1-0EB1FAD858E1}" srcOrd="1" destOrd="0" presId="urn:microsoft.com/office/officeart/2005/8/layout/hierarchy1"/>
    <dgm:cxn modelId="{CC730E9B-D3D6-4E9F-B336-ECFFA4442A62}" type="presParOf" srcId="{DE3716F4-7371-47B9-98EB-E289224DB597}" destId="{08B446CF-00F3-47C9-A412-E79451A90C9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67CFA7-D9BE-4D93-B454-CB8B5A5E6CC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E226E0-1FA3-42D1-AD7C-F8068643C4D6}">
      <dgm:prSet/>
      <dgm:spPr/>
      <dgm:t>
        <a:bodyPr/>
        <a:lstStyle/>
        <a:p>
          <a:pPr rtl="0">
            <a:defRPr cap="all"/>
          </a:pPr>
          <a:r>
            <a:rPr lang="en-GB" b="0"/>
            <a:t>Start with </a:t>
          </a:r>
          <a:r>
            <a:rPr lang="en-GB" b="0">
              <a:latin typeface="Calibri Light" panose="020F0302020204030204"/>
            </a:rPr>
            <a:t>selected columns</a:t>
          </a:r>
          <a:endParaRPr lang="en-GB" b="0"/>
        </a:p>
      </dgm:t>
    </dgm:pt>
    <dgm:pt modelId="{4D110EF2-BBB3-4010-B8D6-0BED30D6CC12}" type="parTrans" cxnId="{A5A8292B-9DBD-401F-B90E-40AF3A82BD7D}">
      <dgm:prSet/>
      <dgm:spPr/>
      <dgm:t>
        <a:bodyPr/>
        <a:lstStyle/>
        <a:p>
          <a:endParaRPr lang="en-US"/>
        </a:p>
      </dgm:t>
    </dgm:pt>
    <dgm:pt modelId="{4A60FA11-C7BB-4723-AAE2-687370431AD8}" type="sibTrans" cxnId="{A5A8292B-9DBD-401F-B90E-40AF3A82BD7D}">
      <dgm:prSet/>
      <dgm:spPr/>
      <dgm:t>
        <a:bodyPr/>
        <a:lstStyle/>
        <a:p>
          <a:endParaRPr lang="en-US"/>
        </a:p>
      </dgm:t>
    </dgm:pt>
    <dgm:pt modelId="{E86202FB-AECA-4783-92A5-063BF9026A2A}">
      <dgm:prSet/>
      <dgm:spPr/>
      <dgm:t>
        <a:bodyPr/>
        <a:lstStyle/>
        <a:p>
          <a:pPr rtl="0">
            <a:defRPr cap="all"/>
          </a:pPr>
          <a:r>
            <a:rPr lang="en-GB">
              <a:latin typeface="Calibri Light" panose="020F0302020204030204"/>
            </a:rPr>
            <a:t>Visualization </a:t>
          </a:r>
          <a:endParaRPr lang="en-US"/>
        </a:p>
      </dgm:t>
    </dgm:pt>
    <dgm:pt modelId="{B80FB19C-941C-49ED-B8A3-81E0DBFCB000}" type="parTrans" cxnId="{7D25CE4B-EB74-4853-A8CC-1A66417BD9F5}">
      <dgm:prSet/>
      <dgm:spPr/>
      <dgm:t>
        <a:bodyPr/>
        <a:lstStyle/>
        <a:p>
          <a:endParaRPr lang="en-US"/>
        </a:p>
      </dgm:t>
    </dgm:pt>
    <dgm:pt modelId="{D9E589D2-7974-44CC-A985-32DE1BB78660}" type="sibTrans" cxnId="{7D25CE4B-EB74-4853-A8CC-1A66417BD9F5}">
      <dgm:prSet/>
      <dgm:spPr/>
      <dgm:t>
        <a:bodyPr/>
        <a:lstStyle/>
        <a:p>
          <a:endParaRPr lang="en-US"/>
        </a:p>
      </dgm:t>
    </dgm:pt>
    <dgm:pt modelId="{59FCA1CC-7951-4E1E-8EA9-6D461372BB0E}">
      <dgm:prSet phldr="0"/>
      <dgm:spPr/>
      <dgm:t>
        <a:bodyPr/>
        <a:lstStyle/>
        <a:p>
          <a:pPr rtl="0">
            <a:defRPr cap="all"/>
          </a:pPr>
          <a:r>
            <a:rPr lang="en-GB">
              <a:latin typeface="Calibri Light" panose="020F0302020204030204"/>
            </a:rPr>
            <a:t>Finding patterns </a:t>
          </a:r>
          <a:endParaRPr lang="en-GB"/>
        </a:p>
      </dgm:t>
    </dgm:pt>
    <dgm:pt modelId="{456B470B-7B8A-4FD0-9D32-E9A175220508}" type="parTrans" cxnId="{C0309808-968B-44A4-A056-3479519A6D5A}">
      <dgm:prSet/>
      <dgm:spPr/>
      <dgm:t>
        <a:bodyPr/>
        <a:lstStyle/>
        <a:p>
          <a:endParaRPr lang="en-US"/>
        </a:p>
      </dgm:t>
    </dgm:pt>
    <dgm:pt modelId="{4C6C1642-5E40-40C7-BA94-05BCB796FD39}" type="sibTrans" cxnId="{C0309808-968B-44A4-A056-3479519A6D5A}">
      <dgm:prSet/>
      <dgm:spPr/>
      <dgm:t>
        <a:bodyPr/>
        <a:lstStyle/>
        <a:p>
          <a:endParaRPr lang="en-US"/>
        </a:p>
      </dgm:t>
    </dgm:pt>
    <dgm:pt modelId="{A8EA63CC-A49C-4357-A13D-766A8ADDE85A}">
      <dgm:prSet/>
      <dgm:spPr/>
      <dgm:t>
        <a:bodyPr/>
        <a:lstStyle/>
        <a:p>
          <a:pPr>
            <a:defRPr cap="all"/>
          </a:pPr>
          <a:r>
            <a:rPr lang="en-GB">
              <a:latin typeface="Calibri Light" panose="020F0302020204030204"/>
            </a:rPr>
            <a:t>Summarize</a:t>
          </a:r>
          <a:endParaRPr lang="en-US"/>
        </a:p>
      </dgm:t>
    </dgm:pt>
    <dgm:pt modelId="{713B9D44-0CE1-48F5-94B9-576F2B06F488}" type="parTrans" cxnId="{28B681E4-E764-454C-8C58-11FF52CCF659}">
      <dgm:prSet/>
      <dgm:spPr/>
      <dgm:t>
        <a:bodyPr/>
        <a:lstStyle/>
        <a:p>
          <a:endParaRPr lang="en-US"/>
        </a:p>
      </dgm:t>
    </dgm:pt>
    <dgm:pt modelId="{AC5FAC83-7DE6-423F-90BD-1D04447DBC11}" type="sibTrans" cxnId="{28B681E4-E764-454C-8C58-11FF52CCF659}">
      <dgm:prSet/>
      <dgm:spPr/>
      <dgm:t>
        <a:bodyPr/>
        <a:lstStyle/>
        <a:p>
          <a:endParaRPr lang="en-US"/>
        </a:p>
      </dgm:t>
    </dgm:pt>
    <dgm:pt modelId="{AFC419A3-ED8D-4275-ABFD-1920E073BD4B}" type="pres">
      <dgm:prSet presAssocID="{5467CFA7-D9BE-4D93-B454-CB8B5A5E6CCA}" presName="root" presStyleCnt="0">
        <dgm:presLayoutVars>
          <dgm:dir/>
          <dgm:resizeHandles val="exact"/>
        </dgm:presLayoutVars>
      </dgm:prSet>
      <dgm:spPr/>
    </dgm:pt>
    <dgm:pt modelId="{D0B782A9-E2AC-4574-8AE5-2EE47B8FA5D7}" type="pres">
      <dgm:prSet presAssocID="{ABE226E0-1FA3-42D1-AD7C-F8068643C4D6}" presName="compNode" presStyleCnt="0"/>
      <dgm:spPr/>
    </dgm:pt>
    <dgm:pt modelId="{9727CF5A-4601-4247-8989-75FB9A73A77E}" type="pres">
      <dgm:prSet presAssocID="{ABE226E0-1FA3-42D1-AD7C-F8068643C4D6}" presName="iconBgRect" presStyleLbl="bgShp" presStyleIdx="0" presStyleCnt="4"/>
      <dgm:spPr>
        <a:prstGeom prst="round2DiagRect">
          <a:avLst>
            <a:gd name="adj1" fmla="val 29727"/>
            <a:gd name="adj2" fmla="val 0"/>
          </a:avLst>
        </a:prstGeom>
      </dgm:spPr>
    </dgm:pt>
    <dgm:pt modelId="{50521A88-E3BB-460E-8DAB-975A22EF5602}" type="pres">
      <dgm:prSet presAssocID="{ABE226E0-1FA3-42D1-AD7C-F8068643C4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23DB053-1144-4403-8E4E-12441E019E1F}" type="pres">
      <dgm:prSet presAssocID="{ABE226E0-1FA3-42D1-AD7C-F8068643C4D6}" presName="spaceRect" presStyleCnt="0"/>
      <dgm:spPr/>
    </dgm:pt>
    <dgm:pt modelId="{57C52E58-2AF3-4400-9D97-0FE6B3E91402}" type="pres">
      <dgm:prSet presAssocID="{ABE226E0-1FA3-42D1-AD7C-F8068643C4D6}" presName="textRect" presStyleLbl="revTx" presStyleIdx="0" presStyleCnt="4">
        <dgm:presLayoutVars>
          <dgm:chMax val="1"/>
          <dgm:chPref val="1"/>
        </dgm:presLayoutVars>
      </dgm:prSet>
      <dgm:spPr/>
    </dgm:pt>
    <dgm:pt modelId="{3D69354D-FCF3-4457-BE8E-98A8A0748E68}" type="pres">
      <dgm:prSet presAssocID="{4A60FA11-C7BB-4723-AAE2-687370431AD8}" presName="sibTrans" presStyleCnt="0"/>
      <dgm:spPr/>
    </dgm:pt>
    <dgm:pt modelId="{9A63E171-D3EA-4855-BFBA-D4F4A008A1B6}" type="pres">
      <dgm:prSet presAssocID="{E86202FB-AECA-4783-92A5-063BF9026A2A}" presName="compNode" presStyleCnt="0"/>
      <dgm:spPr/>
    </dgm:pt>
    <dgm:pt modelId="{1B619AF8-67E9-4A56-ACFD-90BBCD41B09D}" type="pres">
      <dgm:prSet presAssocID="{E86202FB-AECA-4783-92A5-063BF9026A2A}" presName="iconBgRect" presStyleLbl="bgShp" presStyleIdx="1" presStyleCnt="4"/>
      <dgm:spPr>
        <a:prstGeom prst="round2DiagRect">
          <a:avLst>
            <a:gd name="adj1" fmla="val 29727"/>
            <a:gd name="adj2" fmla="val 0"/>
          </a:avLst>
        </a:prstGeom>
      </dgm:spPr>
    </dgm:pt>
    <dgm:pt modelId="{B25FCC75-95D9-4005-887A-6D96179ED4B5}" type="pres">
      <dgm:prSet presAssocID="{E86202FB-AECA-4783-92A5-063BF9026A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7B1A6E1-C2AB-441F-BBE6-A08CBB771FC6}" type="pres">
      <dgm:prSet presAssocID="{E86202FB-AECA-4783-92A5-063BF9026A2A}" presName="spaceRect" presStyleCnt="0"/>
      <dgm:spPr/>
    </dgm:pt>
    <dgm:pt modelId="{7806D817-9B87-447C-B024-9582241ECA5E}" type="pres">
      <dgm:prSet presAssocID="{E86202FB-AECA-4783-92A5-063BF9026A2A}" presName="textRect" presStyleLbl="revTx" presStyleIdx="1" presStyleCnt="4">
        <dgm:presLayoutVars>
          <dgm:chMax val="1"/>
          <dgm:chPref val="1"/>
        </dgm:presLayoutVars>
      </dgm:prSet>
      <dgm:spPr/>
    </dgm:pt>
    <dgm:pt modelId="{3017EBCF-BB77-49A0-A062-7BCDD03D6EE5}" type="pres">
      <dgm:prSet presAssocID="{D9E589D2-7974-44CC-A985-32DE1BB78660}" presName="sibTrans" presStyleCnt="0"/>
      <dgm:spPr/>
    </dgm:pt>
    <dgm:pt modelId="{1F79BA4C-FC51-44EC-8434-355C623F09B4}" type="pres">
      <dgm:prSet presAssocID="{59FCA1CC-7951-4E1E-8EA9-6D461372BB0E}" presName="compNode" presStyleCnt="0"/>
      <dgm:spPr/>
    </dgm:pt>
    <dgm:pt modelId="{44DB42E9-112A-4E02-A130-A44B32A2449B}" type="pres">
      <dgm:prSet presAssocID="{59FCA1CC-7951-4E1E-8EA9-6D461372BB0E}" presName="iconBgRect" presStyleLbl="bgShp" presStyleIdx="2" presStyleCnt="4"/>
      <dgm:spPr>
        <a:prstGeom prst="round2DiagRect">
          <a:avLst>
            <a:gd name="adj1" fmla="val 29727"/>
            <a:gd name="adj2" fmla="val 0"/>
          </a:avLst>
        </a:prstGeom>
      </dgm:spPr>
    </dgm:pt>
    <dgm:pt modelId="{4C109B59-821B-4DA4-9122-D174AE5B4FF1}" type="pres">
      <dgm:prSet presAssocID="{59FCA1CC-7951-4E1E-8EA9-6D461372BB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246A689E-DED0-45D8-B306-4AE0F0B990A8}" type="pres">
      <dgm:prSet presAssocID="{59FCA1CC-7951-4E1E-8EA9-6D461372BB0E}" presName="spaceRect" presStyleCnt="0"/>
      <dgm:spPr/>
    </dgm:pt>
    <dgm:pt modelId="{F2B45F9B-C47A-40D6-A2D4-659261FEB029}" type="pres">
      <dgm:prSet presAssocID="{59FCA1CC-7951-4E1E-8EA9-6D461372BB0E}" presName="textRect" presStyleLbl="revTx" presStyleIdx="2" presStyleCnt="4">
        <dgm:presLayoutVars>
          <dgm:chMax val="1"/>
          <dgm:chPref val="1"/>
        </dgm:presLayoutVars>
      </dgm:prSet>
      <dgm:spPr/>
    </dgm:pt>
    <dgm:pt modelId="{87A1A1B3-C3B2-4460-B02E-CF0C247868F6}" type="pres">
      <dgm:prSet presAssocID="{4C6C1642-5E40-40C7-BA94-05BCB796FD39}" presName="sibTrans" presStyleCnt="0"/>
      <dgm:spPr/>
    </dgm:pt>
    <dgm:pt modelId="{360FDADF-B2D5-450D-B9C0-A205D491661C}" type="pres">
      <dgm:prSet presAssocID="{A8EA63CC-A49C-4357-A13D-766A8ADDE85A}" presName="compNode" presStyleCnt="0"/>
      <dgm:spPr/>
    </dgm:pt>
    <dgm:pt modelId="{0B1C73B2-0CED-4013-9F2D-376615A94266}" type="pres">
      <dgm:prSet presAssocID="{A8EA63CC-A49C-4357-A13D-766A8ADDE85A}" presName="iconBgRect" presStyleLbl="bgShp" presStyleIdx="3" presStyleCnt="4"/>
      <dgm:spPr>
        <a:prstGeom prst="round2DiagRect">
          <a:avLst>
            <a:gd name="adj1" fmla="val 29727"/>
            <a:gd name="adj2" fmla="val 0"/>
          </a:avLst>
        </a:prstGeom>
      </dgm:spPr>
    </dgm:pt>
    <dgm:pt modelId="{73555B50-B5B4-412A-AFD1-393C1BB79DB3}" type="pres">
      <dgm:prSet presAssocID="{A8EA63CC-A49C-4357-A13D-766A8ADDE8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DE201119-9427-4806-A22F-037853E2310E}" type="pres">
      <dgm:prSet presAssocID="{A8EA63CC-A49C-4357-A13D-766A8ADDE85A}" presName="spaceRect" presStyleCnt="0"/>
      <dgm:spPr/>
    </dgm:pt>
    <dgm:pt modelId="{EE602F12-BECC-428C-BDD2-490776B18AF9}" type="pres">
      <dgm:prSet presAssocID="{A8EA63CC-A49C-4357-A13D-766A8ADDE85A}" presName="textRect" presStyleLbl="revTx" presStyleIdx="3" presStyleCnt="4">
        <dgm:presLayoutVars>
          <dgm:chMax val="1"/>
          <dgm:chPref val="1"/>
        </dgm:presLayoutVars>
      </dgm:prSet>
      <dgm:spPr/>
    </dgm:pt>
  </dgm:ptLst>
  <dgm:cxnLst>
    <dgm:cxn modelId="{C0309808-968B-44A4-A056-3479519A6D5A}" srcId="{5467CFA7-D9BE-4D93-B454-CB8B5A5E6CCA}" destId="{59FCA1CC-7951-4E1E-8EA9-6D461372BB0E}" srcOrd="2" destOrd="0" parTransId="{456B470B-7B8A-4FD0-9D32-E9A175220508}" sibTransId="{4C6C1642-5E40-40C7-BA94-05BCB796FD39}"/>
    <dgm:cxn modelId="{A5A8292B-9DBD-401F-B90E-40AF3A82BD7D}" srcId="{5467CFA7-D9BE-4D93-B454-CB8B5A5E6CCA}" destId="{ABE226E0-1FA3-42D1-AD7C-F8068643C4D6}" srcOrd="0" destOrd="0" parTransId="{4D110EF2-BBB3-4010-B8D6-0BED30D6CC12}" sibTransId="{4A60FA11-C7BB-4723-AAE2-687370431AD8}"/>
    <dgm:cxn modelId="{30958C33-473E-455B-93AD-63249429525A}" type="presOf" srcId="{59FCA1CC-7951-4E1E-8EA9-6D461372BB0E}" destId="{F2B45F9B-C47A-40D6-A2D4-659261FEB029}" srcOrd="0" destOrd="0" presId="urn:microsoft.com/office/officeart/2018/5/layout/IconLeafLabelList"/>
    <dgm:cxn modelId="{7D25CE4B-EB74-4853-A8CC-1A66417BD9F5}" srcId="{5467CFA7-D9BE-4D93-B454-CB8B5A5E6CCA}" destId="{E86202FB-AECA-4783-92A5-063BF9026A2A}" srcOrd="1" destOrd="0" parTransId="{B80FB19C-941C-49ED-B8A3-81E0DBFCB000}" sibTransId="{D9E589D2-7974-44CC-A985-32DE1BB78660}"/>
    <dgm:cxn modelId="{253EE754-347D-496E-B913-48E0D8936C5E}" type="presOf" srcId="{E86202FB-AECA-4783-92A5-063BF9026A2A}" destId="{7806D817-9B87-447C-B024-9582241ECA5E}" srcOrd="0" destOrd="0" presId="urn:microsoft.com/office/officeart/2018/5/layout/IconLeafLabelList"/>
    <dgm:cxn modelId="{363D3DAF-851E-4BA0-B737-071D29762157}" type="presOf" srcId="{ABE226E0-1FA3-42D1-AD7C-F8068643C4D6}" destId="{57C52E58-2AF3-4400-9D97-0FE6B3E91402}" srcOrd="0" destOrd="0" presId="urn:microsoft.com/office/officeart/2018/5/layout/IconLeafLabelList"/>
    <dgm:cxn modelId="{844A24BB-5CD9-4921-8639-EDC33B19B360}" type="presOf" srcId="{A8EA63CC-A49C-4357-A13D-766A8ADDE85A}" destId="{EE602F12-BECC-428C-BDD2-490776B18AF9}" srcOrd="0" destOrd="0" presId="urn:microsoft.com/office/officeart/2018/5/layout/IconLeafLabelList"/>
    <dgm:cxn modelId="{F21DF5C9-BC1B-4D73-89FC-06819D7842B1}" type="presOf" srcId="{5467CFA7-D9BE-4D93-B454-CB8B5A5E6CCA}" destId="{AFC419A3-ED8D-4275-ABFD-1920E073BD4B}" srcOrd="0" destOrd="0" presId="urn:microsoft.com/office/officeart/2018/5/layout/IconLeafLabelList"/>
    <dgm:cxn modelId="{28B681E4-E764-454C-8C58-11FF52CCF659}" srcId="{5467CFA7-D9BE-4D93-B454-CB8B5A5E6CCA}" destId="{A8EA63CC-A49C-4357-A13D-766A8ADDE85A}" srcOrd="3" destOrd="0" parTransId="{713B9D44-0CE1-48F5-94B9-576F2B06F488}" sibTransId="{AC5FAC83-7DE6-423F-90BD-1D04447DBC11}"/>
    <dgm:cxn modelId="{84030E51-B911-4E4B-BEBC-5910C4FB6727}" type="presParOf" srcId="{AFC419A3-ED8D-4275-ABFD-1920E073BD4B}" destId="{D0B782A9-E2AC-4574-8AE5-2EE47B8FA5D7}" srcOrd="0" destOrd="0" presId="urn:microsoft.com/office/officeart/2018/5/layout/IconLeafLabelList"/>
    <dgm:cxn modelId="{D8460FE4-D65E-4466-A196-DB79AA2D07B7}" type="presParOf" srcId="{D0B782A9-E2AC-4574-8AE5-2EE47B8FA5D7}" destId="{9727CF5A-4601-4247-8989-75FB9A73A77E}" srcOrd="0" destOrd="0" presId="urn:microsoft.com/office/officeart/2018/5/layout/IconLeafLabelList"/>
    <dgm:cxn modelId="{95EF5471-AE46-4B27-9811-72F101E326E1}" type="presParOf" srcId="{D0B782A9-E2AC-4574-8AE5-2EE47B8FA5D7}" destId="{50521A88-E3BB-460E-8DAB-975A22EF5602}" srcOrd="1" destOrd="0" presId="urn:microsoft.com/office/officeart/2018/5/layout/IconLeafLabelList"/>
    <dgm:cxn modelId="{9D32947F-4348-4A45-BB00-688B7C97FEE1}" type="presParOf" srcId="{D0B782A9-E2AC-4574-8AE5-2EE47B8FA5D7}" destId="{223DB053-1144-4403-8E4E-12441E019E1F}" srcOrd="2" destOrd="0" presId="urn:microsoft.com/office/officeart/2018/5/layout/IconLeafLabelList"/>
    <dgm:cxn modelId="{E0146E53-121F-48F5-A453-EF6F111F2090}" type="presParOf" srcId="{D0B782A9-E2AC-4574-8AE5-2EE47B8FA5D7}" destId="{57C52E58-2AF3-4400-9D97-0FE6B3E91402}" srcOrd="3" destOrd="0" presId="urn:microsoft.com/office/officeart/2018/5/layout/IconLeafLabelList"/>
    <dgm:cxn modelId="{BE4BB097-504A-4772-9D44-BEDD6ECF966E}" type="presParOf" srcId="{AFC419A3-ED8D-4275-ABFD-1920E073BD4B}" destId="{3D69354D-FCF3-4457-BE8E-98A8A0748E68}" srcOrd="1" destOrd="0" presId="urn:microsoft.com/office/officeart/2018/5/layout/IconLeafLabelList"/>
    <dgm:cxn modelId="{35401F2E-A3FC-4E5B-9D1E-9E4DA84883CB}" type="presParOf" srcId="{AFC419A3-ED8D-4275-ABFD-1920E073BD4B}" destId="{9A63E171-D3EA-4855-BFBA-D4F4A008A1B6}" srcOrd="2" destOrd="0" presId="urn:microsoft.com/office/officeart/2018/5/layout/IconLeafLabelList"/>
    <dgm:cxn modelId="{27BFDC72-8DD8-4DA6-AD59-67C3DCF22B5F}" type="presParOf" srcId="{9A63E171-D3EA-4855-BFBA-D4F4A008A1B6}" destId="{1B619AF8-67E9-4A56-ACFD-90BBCD41B09D}" srcOrd="0" destOrd="0" presId="urn:microsoft.com/office/officeart/2018/5/layout/IconLeafLabelList"/>
    <dgm:cxn modelId="{53CFDDF7-A38C-4930-A328-43F667D9CC86}" type="presParOf" srcId="{9A63E171-D3EA-4855-BFBA-D4F4A008A1B6}" destId="{B25FCC75-95D9-4005-887A-6D96179ED4B5}" srcOrd="1" destOrd="0" presId="urn:microsoft.com/office/officeart/2018/5/layout/IconLeafLabelList"/>
    <dgm:cxn modelId="{AD8FD1EC-9BE0-40F3-BAA9-4AA5CD39C3EB}" type="presParOf" srcId="{9A63E171-D3EA-4855-BFBA-D4F4A008A1B6}" destId="{C7B1A6E1-C2AB-441F-BBE6-A08CBB771FC6}" srcOrd="2" destOrd="0" presId="urn:microsoft.com/office/officeart/2018/5/layout/IconLeafLabelList"/>
    <dgm:cxn modelId="{91D15325-8561-4501-A403-34CDE9088DB7}" type="presParOf" srcId="{9A63E171-D3EA-4855-BFBA-D4F4A008A1B6}" destId="{7806D817-9B87-447C-B024-9582241ECA5E}" srcOrd="3" destOrd="0" presId="urn:microsoft.com/office/officeart/2018/5/layout/IconLeafLabelList"/>
    <dgm:cxn modelId="{20ACE8E7-0E5B-4CCD-9F4E-985DFDF3D9E5}" type="presParOf" srcId="{AFC419A3-ED8D-4275-ABFD-1920E073BD4B}" destId="{3017EBCF-BB77-49A0-A062-7BCDD03D6EE5}" srcOrd="3" destOrd="0" presId="urn:microsoft.com/office/officeart/2018/5/layout/IconLeafLabelList"/>
    <dgm:cxn modelId="{ED320BA1-49DA-4709-9563-895C63F79DA2}" type="presParOf" srcId="{AFC419A3-ED8D-4275-ABFD-1920E073BD4B}" destId="{1F79BA4C-FC51-44EC-8434-355C623F09B4}" srcOrd="4" destOrd="0" presId="urn:microsoft.com/office/officeart/2018/5/layout/IconLeafLabelList"/>
    <dgm:cxn modelId="{F801FE08-B7A2-4591-AED2-421321C40E25}" type="presParOf" srcId="{1F79BA4C-FC51-44EC-8434-355C623F09B4}" destId="{44DB42E9-112A-4E02-A130-A44B32A2449B}" srcOrd="0" destOrd="0" presId="urn:microsoft.com/office/officeart/2018/5/layout/IconLeafLabelList"/>
    <dgm:cxn modelId="{FBA96684-EBBA-4418-999B-CAB99F9390F8}" type="presParOf" srcId="{1F79BA4C-FC51-44EC-8434-355C623F09B4}" destId="{4C109B59-821B-4DA4-9122-D174AE5B4FF1}" srcOrd="1" destOrd="0" presId="urn:microsoft.com/office/officeart/2018/5/layout/IconLeafLabelList"/>
    <dgm:cxn modelId="{D477E298-EC3F-42F2-A732-5514BA263ED6}" type="presParOf" srcId="{1F79BA4C-FC51-44EC-8434-355C623F09B4}" destId="{246A689E-DED0-45D8-B306-4AE0F0B990A8}" srcOrd="2" destOrd="0" presId="urn:microsoft.com/office/officeart/2018/5/layout/IconLeafLabelList"/>
    <dgm:cxn modelId="{14E08F09-94D4-44E1-B64F-88A378089AC3}" type="presParOf" srcId="{1F79BA4C-FC51-44EC-8434-355C623F09B4}" destId="{F2B45F9B-C47A-40D6-A2D4-659261FEB029}" srcOrd="3" destOrd="0" presId="urn:microsoft.com/office/officeart/2018/5/layout/IconLeafLabelList"/>
    <dgm:cxn modelId="{DE3BDC38-411D-44F8-82E5-3FED0CE665D2}" type="presParOf" srcId="{AFC419A3-ED8D-4275-ABFD-1920E073BD4B}" destId="{87A1A1B3-C3B2-4460-B02E-CF0C247868F6}" srcOrd="5" destOrd="0" presId="urn:microsoft.com/office/officeart/2018/5/layout/IconLeafLabelList"/>
    <dgm:cxn modelId="{5053B3D7-1EEE-4982-974D-F0D189721803}" type="presParOf" srcId="{AFC419A3-ED8D-4275-ABFD-1920E073BD4B}" destId="{360FDADF-B2D5-450D-B9C0-A205D491661C}" srcOrd="6" destOrd="0" presId="urn:microsoft.com/office/officeart/2018/5/layout/IconLeafLabelList"/>
    <dgm:cxn modelId="{01ADF727-BC1F-48D0-B8E1-2BB589F83D47}" type="presParOf" srcId="{360FDADF-B2D5-450D-B9C0-A205D491661C}" destId="{0B1C73B2-0CED-4013-9F2D-376615A94266}" srcOrd="0" destOrd="0" presId="urn:microsoft.com/office/officeart/2018/5/layout/IconLeafLabelList"/>
    <dgm:cxn modelId="{B4361E23-F5B6-4905-A41C-E50A82F275BE}" type="presParOf" srcId="{360FDADF-B2D5-450D-B9C0-A205D491661C}" destId="{73555B50-B5B4-412A-AFD1-393C1BB79DB3}" srcOrd="1" destOrd="0" presId="urn:microsoft.com/office/officeart/2018/5/layout/IconLeafLabelList"/>
    <dgm:cxn modelId="{D61A61FA-FDAE-4F5E-86F8-E9994A507839}" type="presParOf" srcId="{360FDADF-B2D5-450D-B9C0-A205D491661C}" destId="{DE201119-9427-4806-A22F-037853E2310E}" srcOrd="2" destOrd="0" presId="urn:microsoft.com/office/officeart/2018/5/layout/IconLeafLabelList"/>
    <dgm:cxn modelId="{BA2AC849-6B58-4DB6-8476-F4AD21CF9D88}" type="presParOf" srcId="{360FDADF-B2D5-450D-B9C0-A205D491661C}" destId="{EE602F12-BECC-428C-BDD2-490776B18AF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67CFA7-D9BE-4D93-B454-CB8B5A5E6CC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E226E0-1FA3-42D1-AD7C-F8068643C4D6}">
      <dgm:prSet/>
      <dgm:spPr/>
      <dgm:t>
        <a:bodyPr/>
        <a:lstStyle/>
        <a:p>
          <a:pPr>
            <a:lnSpc>
              <a:spcPct val="100000"/>
            </a:lnSpc>
            <a:defRPr cap="all"/>
          </a:pPr>
          <a:r>
            <a:rPr lang="en-GB" b="0"/>
            <a:t>Start with </a:t>
          </a:r>
          <a:r>
            <a:rPr lang="en-GB" b="0">
              <a:latin typeface="Calibri Light" panose="020F0302020204030204"/>
            </a:rPr>
            <a:t>selected columns</a:t>
          </a:r>
          <a:endParaRPr lang="en-GB" b="0"/>
        </a:p>
      </dgm:t>
    </dgm:pt>
    <dgm:pt modelId="{4D110EF2-BBB3-4010-B8D6-0BED30D6CC12}" type="parTrans" cxnId="{A5A8292B-9DBD-401F-B90E-40AF3A82BD7D}">
      <dgm:prSet/>
      <dgm:spPr/>
      <dgm:t>
        <a:bodyPr/>
        <a:lstStyle/>
        <a:p>
          <a:endParaRPr lang="en-US"/>
        </a:p>
      </dgm:t>
    </dgm:pt>
    <dgm:pt modelId="{4A60FA11-C7BB-4723-AAE2-687370431AD8}" type="sibTrans" cxnId="{A5A8292B-9DBD-401F-B90E-40AF3A82BD7D}">
      <dgm:prSet/>
      <dgm:spPr/>
      <dgm:t>
        <a:bodyPr/>
        <a:lstStyle/>
        <a:p>
          <a:endParaRPr lang="en-US"/>
        </a:p>
      </dgm:t>
    </dgm:pt>
    <dgm:pt modelId="{E86202FB-AECA-4783-92A5-063BF9026A2A}">
      <dgm:prSet/>
      <dgm:spPr/>
      <dgm:t>
        <a:bodyPr/>
        <a:lstStyle/>
        <a:p>
          <a:pPr>
            <a:lnSpc>
              <a:spcPct val="100000"/>
            </a:lnSpc>
            <a:defRPr cap="all"/>
          </a:pPr>
          <a:r>
            <a:rPr lang="en-GB">
              <a:latin typeface="Calibri Light" panose="020F0302020204030204"/>
            </a:rPr>
            <a:t>Story Telling</a:t>
          </a:r>
          <a:endParaRPr lang="en-US"/>
        </a:p>
      </dgm:t>
    </dgm:pt>
    <dgm:pt modelId="{B80FB19C-941C-49ED-B8A3-81E0DBFCB000}" type="parTrans" cxnId="{7D25CE4B-EB74-4853-A8CC-1A66417BD9F5}">
      <dgm:prSet/>
      <dgm:spPr/>
      <dgm:t>
        <a:bodyPr/>
        <a:lstStyle/>
        <a:p>
          <a:endParaRPr lang="en-US"/>
        </a:p>
      </dgm:t>
    </dgm:pt>
    <dgm:pt modelId="{D9E589D2-7974-44CC-A985-32DE1BB78660}" type="sibTrans" cxnId="{7D25CE4B-EB74-4853-A8CC-1A66417BD9F5}">
      <dgm:prSet/>
      <dgm:spPr/>
      <dgm:t>
        <a:bodyPr/>
        <a:lstStyle/>
        <a:p>
          <a:endParaRPr lang="en-US"/>
        </a:p>
      </dgm:t>
    </dgm:pt>
    <dgm:pt modelId="{A8EA63CC-A49C-4357-A13D-766A8ADDE85A}">
      <dgm:prSet/>
      <dgm:spPr/>
      <dgm:t>
        <a:bodyPr/>
        <a:lstStyle/>
        <a:p>
          <a:pPr>
            <a:lnSpc>
              <a:spcPct val="100000"/>
            </a:lnSpc>
            <a:defRPr cap="all"/>
          </a:pPr>
          <a:r>
            <a:rPr lang="en-GB">
              <a:latin typeface="Calibri Light" panose="020F0302020204030204"/>
            </a:rPr>
            <a:t>Summarize</a:t>
          </a:r>
          <a:endParaRPr lang="en-US"/>
        </a:p>
      </dgm:t>
    </dgm:pt>
    <dgm:pt modelId="{713B9D44-0CE1-48F5-94B9-576F2B06F488}" type="parTrans" cxnId="{28B681E4-E764-454C-8C58-11FF52CCF659}">
      <dgm:prSet/>
      <dgm:spPr/>
      <dgm:t>
        <a:bodyPr/>
        <a:lstStyle/>
        <a:p>
          <a:endParaRPr lang="en-US"/>
        </a:p>
      </dgm:t>
    </dgm:pt>
    <dgm:pt modelId="{AC5FAC83-7DE6-423F-90BD-1D04447DBC11}" type="sibTrans" cxnId="{28B681E4-E764-454C-8C58-11FF52CCF659}">
      <dgm:prSet/>
      <dgm:spPr/>
      <dgm:t>
        <a:bodyPr/>
        <a:lstStyle/>
        <a:p>
          <a:endParaRPr lang="en-US"/>
        </a:p>
      </dgm:t>
    </dgm:pt>
    <dgm:pt modelId="{AFC419A3-ED8D-4275-ABFD-1920E073BD4B}" type="pres">
      <dgm:prSet presAssocID="{5467CFA7-D9BE-4D93-B454-CB8B5A5E6CCA}" presName="root" presStyleCnt="0">
        <dgm:presLayoutVars>
          <dgm:dir/>
          <dgm:resizeHandles val="exact"/>
        </dgm:presLayoutVars>
      </dgm:prSet>
      <dgm:spPr/>
    </dgm:pt>
    <dgm:pt modelId="{D0B782A9-E2AC-4574-8AE5-2EE47B8FA5D7}" type="pres">
      <dgm:prSet presAssocID="{ABE226E0-1FA3-42D1-AD7C-F8068643C4D6}" presName="compNode" presStyleCnt="0"/>
      <dgm:spPr/>
    </dgm:pt>
    <dgm:pt modelId="{9727CF5A-4601-4247-8989-75FB9A73A77E}" type="pres">
      <dgm:prSet presAssocID="{ABE226E0-1FA3-42D1-AD7C-F8068643C4D6}" presName="iconBgRect" presStyleLbl="bgShp" presStyleIdx="0" presStyleCnt="3"/>
      <dgm:spPr>
        <a:prstGeom prst="round2DiagRect">
          <a:avLst>
            <a:gd name="adj1" fmla="val 29727"/>
            <a:gd name="adj2" fmla="val 0"/>
          </a:avLst>
        </a:prstGeom>
      </dgm:spPr>
    </dgm:pt>
    <dgm:pt modelId="{50521A88-E3BB-460E-8DAB-975A22EF5602}" type="pres">
      <dgm:prSet presAssocID="{ABE226E0-1FA3-42D1-AD7C-F8068643C4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23DB053-1144-4403-8E4E-12441E019E1F}" type="pres">
      <dgm:prSet presAssocID="{ABE226E0-1FA3-42D1-AD7C-F8068643C4D6}" presName="spaceRect" presStyleCnt="0"/>
      <dgm:spPr/>
    </dgm:pt>
    <dgm:pt modelId="{57C52E58-2AF3-4400-9D97-0FE6B3E91402}" type="pres">
      <dgm:prSet presAssocID="{ABE226E0-1FA3-42D1-AD7C-F8068643C4D6}" presName="textRect" presStyleLbl="revTx" presStyleIdx="0" presStyleCnt="3">
        <dgm:presLayoutVars>
          <dgm:chMax val="1"/>
          <dgm:chPref val="1"/>
        </dgm:presLayoutVars>
      </dgm:prSet>
      <dgm:spPr/>
    </dgm:pt>
    <dgm:pt modelId="{3D69354D-FCF3-4457-BE8E-98A8A0748E68}" type="pres">
      <dgm:prSet presAssocID="{4A60FA11-C7BB-4723-AAE2-687370431AD8}" presName="sibTrans" presStyleCnt="0"/>
      <dgm:spPr/>
    </dgm:pt>
    <dgm:pt modelId="{9A63E171-D3EA-4855-BFBA-D4F4A008A1B6}" type="pres">
      <dgm:prSet presAssocID="{E86202FB-AECA-4783-92A5-063BF9026A2A}" presName="compNode" presStyleCnt="0"/>
      <dgm:spPr/>
    </dgm:pt>
    <dgm:pt modelId="{1B619AF8-67E9-4A56-ACFD-90BBCD41B09D}" type="pres">
      <dgm:prSet presAssocID="{E86202FB-AECA-4783-92A5-063BF9026A2A}" presName="iconBgRect" presStyleLbl="bgShp" presStyleIdx="1" presStyleCnt="3"/>
      <dgm:spPr>
        <a:prstGeom prst="round2DiagRect">
          <a:avLst>
            <a:gd name="adj1" fmla="val 29727"/>
            <a:gd name="adj2" fmla="val 0"/>
          </a:avLst>
        </a:prstGeom>
      </dgm:spPr>
    </dgm:pt>
    <dgm:pt modelId="{B25FCC75-95D9-4005-887A-6D96179ED4B5}" type="pres">
      <dgm:prSet presAssocID="{E86202FB-AECA-4783-92A5-063BF9026A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7B1A6E1-C2AB-441F-BBE6-A08CBB771FC6}" type="pres">
      <dgm:prSet presAssocID="{E86202FB-AECA-4783-92A5-063BF9026A2A}" presName="spaceRect" presStyleCnt="0"/>
      <dgm:spPr/>
    </dgm:pt>
    <dgm:pt modelId="{7806D817-9B87-447C-B024-9582241ECA5E}" type="pres">
      <dgm:prSet presAssocID="{E86202FB-AECA-4783-92A5-063BF9026A2A}" presName="textRect" presStyleLbl="revTx" presStyleIdx="1" presStyleCnt="3">
        <dgm:presLayoutVars>
          <dgm:chMax val="1"/>
          <dgm:chPref val="1"/>
        </dgm:presLayoutVars>
      </dgm:prSet>
      <dgm:spPr/>
    </dgm:pt>
    <dgm:pt modelId="{3017EBCF-BB77-49A0-A062-7BCDD03D6EE5}" type="pres">
      <dgm:prSet presAssocID="{D9E589D2-7974-44CC-A985-32DE1BB78660}" presName="sibTrans" presStyleCnt="0"/>
      <dgm:spPr/>
    </dgm:pt>
    <dgm:pt modelId="{360FDADF-B2D5-450D-B9C0-A205D491661C}" type="pres">
      <dgm:prSet presAssocID="{A8EA63CC-A49C-4357-A13D-766A8ADDE85A}" presName="compNode" presStyleCnt="0"/>
      <dgm:spPr/>
    </dgm:pt>
    <dgm:pt modelId="{0B1C73B2-0CED-4013-9F2D-376615A94266}" type="pres">
      <dgm:prSet presAssocID="{A8EA63CC-A49C-4357-A13D-766A8ADDE85A}" presName="iconBgRect" presStyleLbl="bgShp" presStyleIdx="2" presStyleCnt="3"/>
      <dgm:spPr>
        <a:prstGeom prst="round2DiagRect">
          <a:avLst>
            <a:gd name="adj1" fmla="val 29727"/>
            <a:gd name="adj2" fmla="val 0"/>
          </a:avLst>
        </a:prstGeom>
      </dgm:spPr>
    </dgm:pt>
    <dgm:pt modelId="{73555B50-B5B4-412A-AFD1-393C1BB79DB3}" type="pres">
      <dgm:prSet presAssocID="{A8EA63CC-A49C-4357-A13D-766A8ADDE8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DE201119-9427-4806-A22F-037853E2310E}" type="pres">
      <dgm:prSet presAssocID="{A8EA63CC-A49C-4357-A13D-766A8ADDE85A}" presName="spaceRect" presStyleCnt="0"/>
      <dgm:spPr/>
    </dgm:pt>
    <dgm:pt modelId="{EE602F12-BECC-428C-BDD2-490776B18AF9}" type="pres">
      <dgm:prSet presAssocID="{A8EA63CC-A49C-4357-A13D-766A8ADDE85A}" presName="textRect" presStyleLbl="revTx" presStyleIdx="2" presStyleCnt="3">
        <dgm:presLayoutVars>
          <dgm:chMax val="1"/>
          <dgm:chPref val="1"/>
        </dgm:presLayoutVars>
      </dgm:prSet>
      <dgm:spPr/>
    </dgm:pt>
  </dgm:ptLst>
  <dgm:cxnLst>
    <dgm:cxn modelId="{A5A8292B-9DBD-401F-B90E-40AF3A82BD7D}" srcId="{5467CFA7-D9BE-4D93-B454-CB8B5A5E6CCA}" destId="{ABE226E0-1FA3-42D1-AD7C-F8068643C4D6}" srcOrd="0" destOrd="0" parTransId="{4D110EF2-BBB3-4010-B8D6-0BED30D6CC12}" sibTransId="{4A60FA11-C7BB-4723-AAE2-687370431AD8}"/>
    <dgm:cxn modelId="{7D25CE4B-EB74-4853-A8CC-1A66417BD9F5}" srcId="{5467CFA7-D9BE-4D93-B454-CB8B5A5E6CCA}" destId="{E86202FB-AECA-4783-92A5-063BF9026A2A}" srcOrd="1" destOrd="0" parTransId="{B80FB19C-941C-49ED-B8A3-81E0DBFCB000}" sibTransId="{D9E589D2-7974-44CC-A985-32DE1BB78660}"/>
    <dgm:cxn modelId="{253EE754-347D-496E-B913-48E0D8936C5E}" type="presOf" srcId="{E86202FB-AECA-4783-92A5-063BF9026A2A}" destId="{7806D817-9B87-447C-B024-9582241ECA5E}" srcOrd="0" destOrd="0" presId="urn:microsoft.com/office/officeart/2018/5/layout/IconLeafLabelList"/>
    <dgm:cxn modelId="{363D3DAF-851E-4BA0-B737-071D29762157}" type="presOf" srcId="{ABE226E0-1FA3-42D1-AD7C-F8068643C4D6}" destId="{57C52E58-2AF3-4400-9D97-0FE6B3E91402}" srcOrd="0" destOrd="0" presId="urn:microsoft.com/office/officeart/2018/5/layout/IconLeafLabelList"/>
    <dgm:cxn modelId="{844A24BB-5CD9-4921-8639-EDC33B19B360}" type="presOf" srcId="{A8EA63CC-A49C-4357-A13D-766A8ADDE85A}" destId="{EE602F12-BECC-428C-BDD2-490776B18AF9}" srcOrd="0" destOrd="0" presId="urn:microsoft.com/office/officeart/2018/5/layout/IconLeafLabelList"/>
    <dgm:cxn modelId="{F21DF5C9-BC1B-4D73-89FC-06819D7842B1}" type="presOf" srcId="{5467CFA7-D9BE-4D93-B454-CB8B5A5E6CCA}" destId="{AFC419A3-ED8D-4275-ABFD-1920E073BD4B}" srcOrd="0" destOrd="0" presId="urn:microsoft.com/office/officeart/2018/5/layout/IconLeafLabelList"/>
    <dgm:cxn modelId="{28B681E4-E764-454C-8C58-11FF52CCF659}" srcId="{5467CFA7-D9BE-4D93-B454-CB8B5A5E6CCA}" destId="{A8EA63CC-A49C-4357-A13D-766A8ADDE85A}" srcOrd="2" destOrd="0" parTransId="{713B9D44-0CE1-48F5-94B9-576F2B06F488}" sibTransId="{AC5FAC83-7DE6-423F-90BD-1D04447DBC11}"/>
    <dgm:cxn modelId="{84030E51-B911-4E4B-BEBC-5910C4FB6727}" type="presParOf" srcId="{AFC419A3-ED8D-4275-ABFD-1920E073BD4B}" destId="{D0B782A9-E2AC-4574-8AE5-2EE47B8FA5D7}" srcOrd="0" destOrd="0" presId="urn:microsoft.com/office/officeart/2018/5/layout/IconLeafLabelList"/>
    <dgm:cxn modelId="{D8460FE4-D65E-4466-A196-DB79AA2D07B7}" type="presParOf" srcId="{D0B782A9-E2AC-4574-8AE5-2EE47B8FA5D7}" destId="{9727CF5A-4601-4247-8989-75FB9A73A77E}" srcOrd="0" destOrd="0" presId="urn:microsoft.com/office/officeart/2018/5/layout/IconLeafLabelList"/>
    <dgm:cxn modelId="{95EF5471-AE46-4B27-9811-72F101E326E1}" type="presParOf" srcId="{D0B782A9-E2AC-4574-8AE5-2EE47B8FA5D7}" destId="{50521A88-E3BB-460E-8DAB-975A22EF5602}" srcOrd="1" destOrd="0" presId="urn:microsoft.com/office/officeart/2018/5/layout/IconLeafLabelList"/>
    <dgm:cxn modelId="{9D32947F-4348-4A45-BB00-688B7C97FEE1}" type="presParOf" srcId="{D0B782A9-E2AC-4574-8AE5-2EE47B8FA5D7}" destId="{223DB053-1144-4403-8E4E-12441E019E1F}" srcOrd="2" destOrd="0" presId="urn:microsoft.com/office/officeart/2018/5/layout/IconLeafLabelList"/>
    <dgm:cxn modelId="{E0146E53-121F-48F5-A453-EF6F111F2090}" type="presParOf" srcId="{D0B782A9-E2AC-4574-8AE5-2EE47B8FA5D7}" destId="{57C52E58-2AF3-4400-9D97-0FE6B3E91402}" srcOrd="3" destOrd="0" presId="urn:microsoft.com/office/officeart/2018/5/layout/IconLeafLabelList"/>
    <dgm:cxn modelId="{BE4BB097-504A-4772-9D44-BEDD6ECF966E}" type="presParOf" srcId="{AFC419A3-ED8D-4275-ABFD-1920E073BD4B}" destId="{3D69354D-FCF3-4457-BE8E-98A8A0748E68}" srcOrd="1" destOrd="0" presId="urn:microsoft.com/office/officeart/2018/5/layout/IconLeafLabelList"/>
    <dgm:cxn modelId="{35401F2E-A3FC-4E5B-9D1E-9E4DA84883CB}" type="presParOf" srcId="{AFC419A3-ED8D-4275-ABFD-1920E073BD4B}" destId="{9A63E171-D3EA-4855-BFBA-D4F4A008A1B6}" srcOrd="2" destOrd="0" presId="urn:microsoft.com/office/officeart/2018/5/layout/IconLeafLabelList"/>
    <dgm:cxn modelId="{27BFDC72-8DD8-4DA6-AD59-67C3DCF22B5F}" type="presParOf" srcId="{9A63E171-D3EA-4855-BFBA-D4F4A008A1B6}" destId="{1B619AF8-67E9-4A56-ACFD-90BBCD41B09D}" srcOrd="0" destOrd="0" presId="urn:microsoft.com/office/officeart/2018/5/layout/IconLeafLabelList"/>
    <dgm:cxn modelId="{53CFDDF7-A38C-4930-A328-43F667D9CC86}" type="presParOf" srcId="{9A63E171-D3EA-4855-BFBA-D4F4A008A1B6}" destId="{B25FCC75-95D9-4005-887A-6D96179ED4B5}" srcOrd="1" destOrd="0" presId="urn:microsoft.com/office/officeart/2018/5/layout/IconLeafLabelList"/>
    <dgm:cxn modelId="{AD8FD1EC-9BE0-40F3-BAA9-4AA5CD39C3EB}" type="presParOf" srcId="{9A63E171-D3EA-4855-BFBA-D4F4A008A1B6}" destId="{C7B1A6E1-C2AB-441F-BBE6-A08CBB771FC6}" srcOrd="2" destOrd="0" presId="urn:microsoft.com/office/officeart/2018/5/layout/IconLeafLabelList"/>
    <dgm:cxn modelId="{91D15325-8561-4501-A403-34CDE9088DB7}" type="presParOf" srcId="{9A63E171-D3EA-4855-BFBA-D4F4A008A1B6}" destId="{7806D817-9B87-447C-B024-9582241ECA5E}" srcOrd="3" destOrd="0" presId="urn:microsoft.com/office/officeart/2018/5/layout/IconLeafLabelList"/>
    <dgm:cxn modelId="{20ACE8E7-0E5B-4CCD-9F4E-985DFDF3D9E5}" type="presParOf" srcId="{AFC419A3-ED8D-4275-ABFD-1920E073BD4B}" destId="{3017EBCF-BB77-49A0-A062-7BCDD03D6EE5}" srcOrd="3" destOrd="0" presId="urn:microsoft.com/office/officeart/2018/5/layout/IconLeafLabelList"/>
    <dgm:cxn modelId="{5053B3D7-1EEE-4982-974D-F0D189721803}" type="presParOf" srcId="{AFC419A3-ED8D-4275-ABFD-1920E073BD4B}" destId="{360FDADF-B2D5-450D-B9C0-A205D491661C}" srcOrd="4" destOrd="0" presId="urn:microsoft.com/office/officeart/2018/5/layout/IconLeafLabelList"/>
    <dgm:cxn modelId="{01ADF727-BC1F-48D0-B8E1-2BB589F83D47}" type="presParOf" srcId="{360FDADF-B2D5-450D-B9C0-A205D491661C}" destId="{0B1C73B2-0CED-4013-9F2D-376615A94266}" srcOrd="0" destOrd="0" presId="urn:microsoft.com/office/officeart/2018/5/layout/IconLeafLabelList"/>
    <dgm:cxn modelId="{B4361E23-F5B6-4905-A41C-E50A82F275BE}" type="presParOf" srcId="{360FDADF-B2D5-450D-B9C0-A205D491661C}" destId="{73555B50-B5B4-412A-AFD1-393C1BB79DB3}" srcOrd="1" destOrd="0" presId="urn:microsoft.com/office/officeart/2018/5/layout/IconLeafLabelList"/>
    <dgm:cxn modelId="{D61A61FA-FDAE-4F5E-86F8-E9994A507839}" type="presParOf" srcId="{360FDADF-B2D5-450D-B9C0-A205D491661C}" destId="{DE201119-9427-4806-A22F-037853E2310E}" srcOrd="2" destOrd="0" presId="urn:microsoft.com/office/officeart/2018/5/layout/IconLeafLabelList"/>
    <dgm:cxn modelId="{BA2AC849-6B58-4DB6-8476-F4AD21CF9D88}" type="presParOf" srcId="{360FDADF-B2D5-450D-B9C0-A205D491661C}" destId="{EE602F12-BECC-428C-BDD2-490776B18AF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67CFA7-D9BE-4D93-B454-CB8B5A5E6CC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E226E0-1FA3-42D1-AD7C-F8068643C4D6}">
      <dgm:prSet/>
      <dgm:spPr/>
      <dgm:t>
        <a:bodyPr/>
        <a:lstStyle/>
        <a:p>
          <a:pPr>
            <a:lnSpc>
              <a:spcPct val="100000"/>
            </a:lnSpc>
            <a:defRPr cap="all"/>
          </a:pPr>
          <a:r>
            <a:rPr lang="en-GB" b="0" dirty="0">
              <a:latin typeface="Calibri Light" panose="020F0302020204030204"/>
            </a:rPr>
            <a:t>Choosing</a:t>
          </a:r>
          <a:r>
            <a:rPr lang="en-GB" dirty="0">
              <a:latin typeface="Calibri Light" panose="020F0302020204030204"/>
            </a:rPr>
            <a:t> Models</a:t>
          </a:r>
          <a:endParaRPr lang="en-GB" dirty="0"/>
        </a:p>
      </dgm:t>
    </dgm:pt>
    <dgm:pt modelId="{4D110EF2-BBB3-4010-B8D6-0BED30D6CC12}" type="parTrans" cxnId="{A5A8292B-9DBD-401F-B90E-40AF3A82BD7D}">
      <dgm:prSet/>
      <dgm:spPr/>
      <dgm:t>
        <a:bodyPr/>
        <a:lstStyle/>
        <a:p>
          <a:endParaRPr lang="en-US"/>
        </a:p>
      </dgm:t>
    </dgm:pt>
    <dgm:pt modelId="{4A60FA11-C7BB-4723-AAE2-687370431AD8}" type="sibTrans" cxnId="{A5A8292B-9DBD-401F-B90E-40AF3A82BD7D}">
      <dgm:prSet/>
      <dgm:spPr/>
      <dgm:t>
        <a:bodyPr/>
        <a:lstStyle/>
        <a:p>
          <a:endParaRPr lang="en-US"/>
        </a:p>
      </dgm:t>
    </dgm:pt>
    <dgm:pt modelId="{E86202FB-AECA-4783-92A5-063BF9026A2A}">
      <dgm:prSet phldr="0"/>
      <dgm:spPr/>
      <dgm:t>
        <a:bodyPr/>
        <a:lstStyle/>
        <a:p>
          <a:pPr>
            <a:lnSpc>
              <a:spcPct val="100000"/>
            </a:lnSpc>
            <a:defRPr cap="all"/>
          </a:pPr>
          <a:r>
            <a:rPr lang="en-GB" dirty="0">
              <a:latin typeface="Calibri Light" panose="020F0302020204030204"/>
            </a:rPr>
            <a:t>Coding</a:t>
          </a:r>
          <a:endParaRPr lang="en-GB" dirty="0"/>
        </a:p>
      </dgm:t>
    </dgm:pt>
    <dgm:pt modelId="{B80FB19C-941C-49ED-B8A3-81E0DBFCB000}" type="parTrans" cxnId="{7D25CE4B-EB74-4853-A8CC-1A66417BD9F5}">
      <dgm:prSet/>
      <dgm:spPr/>
      <dgm:t>
        <a:bodyPr/>
        <a:lstStyle/>
        <a:p>
          <a:endParaRPr lang="en-US"/>
        </a:p>
      </dgm:t>
    </dgm:pt>
    <dgm:pt modelId="{D9E589D2-7974-44CC-A985-32DE1BB78660}" type="sibTrans" cxnId="{7D25CE4B-EB74-4853-A8CC-1A66417BD9F5}">
      <dgm:prSet/>
      <dgm:spPr/>
      <dgm:t>
        <a:bodyPr/>
        <a:lstStyle/>
        <a:p>
          <a:endParaRPr lang="en-US"/>
        </a:p>
      </dgm:t>
    </dgm:pt>
    <dgm:pt modelId="{A8EA63CC-A49C-4357-A13D-766A8ADDE85A}">
      <dgm:prSet/>
      <dgm:spPr/>
      <dgm:t>
        <a:bodyPr/>
        <a:lstStyle/>
        <a:p>
          <a:pPr>
            <a:lnSpc>
              <a:spcPct val="100000"/>
            </a:lnSpc>
            <a:defRPr cap="all"/>
          </a:pPr>
          <a:r>
            <a:rPr lang="en-GB" dirty="0">
              <a:latin typeface="Calibri Light" panose="020F0302020204030204"/>
            </a:rPr>
            <a:t>Summarize</a:t>
          </a:r>
          <a:endParaRPr lang="en-US" dirty="0"/>
        </a:p>
      </dgm:t>
    </dgm:pt>
    <dgm:pt modelId="{713B9D44-0CE1-48F5-94B9-576F2B06F488}" type="parTrans" cxnId="{28B681E4-E764-454C-8C58-11FF52CCF659}">
      <dgm:prSet/>
      <dgm:spPr/>
      <dgm:t>
        <a:bodyPr/>
        <a:lstStyle/>
        <a:p>
          <a:endParaRPr lang="en-US"/>
        </a:p>
      </dgm:t>
    </dgm:pt>
    <dgm:pt modelId="{AC5FAC83-7DE6-423F-90BD-1D04447DBC11}" type="sibTrans" cxnId="{28B681E4-E764-454C-8C58-11FF52CCF659}">
      <dgm:prSet/>
      <dgm:spPr/>
      <dgm:t>
        <a:bodyPr/>
        <a:lstStyle/>
        <a:p>
          <a:endParaRPr lang="en-US"/>
        </a:p>
      </dgm:t>
    </dgm:pt>
    <dgm:pt modelId="{AFC419A3-ED8D-4275-ABFD-1920E073BD4B}" type="pres">
      <dgm:prSet presAssocID="{5467CFA7-D9BE-4D93-B454-CB8B5A5E6CCA}" presName="root" presStyleCnt="0">
        <dgm:presLayoutVars>
          <dgm:dir/>
          <dgm:resizeHandles val="exact"/>
        </dgm:presLayoutVars>
      </dgm:prSet>
      <dgm:spPr/>
    </dgm:pt>
    <dgm:pt modelId="{D0B782A9-E2AC-4574-8AE5-2EE47B8FA5D7}" type="pres">
      <dgm:prSet presAssocID="{ABE226E0-1FA3-42D1-AD7C-F8068643C4D6}" presName="compNode" presStyleCnt="0"/>
      <dgm:spPr/>
    </dgm:pt>
    <dgm:pt modelId="{9727CF5A-4601-4247-8989-75FB9A73A77E}" type="pres">
      <dgm:prSet presAssocID="{ABE226E0-1FA3-42D1-AD7C-F8068643C4D6}" presName="iconBgRect" presStyleLbl="bgShp" presStyleIdx="0" presStyleCnt="3"/>
      <dgm:spPr>
        <a:prstGeom prst="round2DiagRect">
          <a:avLst>
            <a:gd name="adj1" fmla="val 29727"/>
            <a:gd name="adj2" fmla="val 0"/>
          </a:avLst>
        </a:prstGeom>
      </dgm:spPr>
    </dgm:pt>
    <dgm:pt modelId="{50521A88-E3BB-460E-8DAB-975A22EF5602}" type="pres">
      <dgm:prSet presAssocID="{ABE226E0-1FA3-42D1-AD7C-F8068643C4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23DB053-1144-4403-8E4E-12441E019E1F}" type="pres">
      <dgm:prSet presAssocID="{ABE226E0-1FA3-42D1-AD7C-F8068643C4D6}" presName="spaceRect" presStyleCnt="0"/>
      <dgm:spPr/>
    </dgm:pt>
    <dgm:pt modelId="{57C52E58-2AF3-4400-9D97-0FE6B3E91402}" type="pres">
      <dgm:prSet presAssocID="{ABE226E0-1FA3-42D1-AD7C-F8068643C4D6}" presName="textRect" presStyleLbl="revTx" presStyleIdx="0" presStyleCnt="3">
        <dgm:presLayoutVars>
          <dgm:chMax val="1"/>
          <dgm:chPref val="1"/>
        </dgm:presLayoutVars>
      </dgm:prSet>
      <dgm:spPr/>
    </dgm:pt>
    <dgm:pt modelId="{3D69354D-FCF3-4457-BE8E-98A8A0748E68}" type="pres">
      <dgm:prSet presAssocID="{4A60FA11-C7BB-4723-AAE2-687370431AD8}" presName="sibTrans" presStyleCnt="0"/>
      <dgm:spPr/>
    </dgm:pt>
    <dgm:pt modelId="{9A63E171-D3EA-4855-BFBA-D4F4A008A1B6}" type="pres">
      <dgm:prSet presAssocID="{E86202FB-AECA-4783-92A5-063BF9026A2A}" presName="compNode" presStyleCnt="0"/>
      <dgm:spPr/>
    </dgm:pt>
    <dgm:pt modelId="{1B619AF8-67E9-4A56-ACFD-90BBCD41B09D}" type="pres">
      <dgm:prSet presAssocID="{E86202FB-AECA-4783-92A5-063BF9026A2A}" presName="iconBgRect" presStyleLbl="bgShp" presStyleIdx="1" presStyleCnt="3"/>
      <dgm:spPr>
        <a:prstGeom prst="round2DiagRect">
          <a:avLst>
            <a:gd name="adj1" fmla="val 29727"/>
            <a:gd name="adj2" fmla="val 0"/>
          </a:avLst>
        </a:prstGeom>
        <a:solidFill>
          <a:schemeClr val="accent1"/>
        </a:solidFill>
      </dgm:spPr>
    </dgm:pt>
    <dgm:pt modelId="{B25FCC75-95D9-4005-887A-6D96179ED4B5}" type="pres">
      <dgm:prSet presAssocID="{E86202FB-AECA-4783-92A5-063BF9026A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C7B1A6E1-C2AB-441F-BBE6-A08CBB771FC6}" type="pres">
      <dgm:prSet presAssocID="{E86202FB-AECA-4783-92A5-063BF9026A2A}" presName="spaceRect" presStyleCnt="0"/>
      <dgm:spPr/>
    </dgm:pt>
    <dgm:pt modelId="{7806D817-9B87-447C-B024-9582241ECA5E}" type="pres">
      <dgm:prSet presAssocID="{E86202FB-AECA-4783-92A5-063BF9026A2A}" presName="textRect" presStyleLbl="revTx" presStyleIdx="1" presStyleCnt="3">
        <dgm:presLayoutVars>
          <dgm:chMax val="1"/>
          <dgm:chPref val="1"/>
        </dgm:presLayoutVars>
      </dgm:prSet>
      <dgm:spPr/>
    </dgm:pt>
    <dgm:pt modelId="{3017EBCF-BB77-49A0-A062-7BCDD03D6EE5}" type="pres">
      <dgm:prSet presAssocID="{D9E589D2-7974-44CC-A985-32DE1BB78660}" presName="sibTrans" presStyleCnt="0"/>
      <dgm:spPr/>
    </dgm:pt>
    <dgm:pt modelId="{360FDADF-B2D5-450D-B9C0-A205D491661C}" type="pres">
      <dgm:prSet presAssocID="{A8EA63CC-A49C-4357-A13D-766A8ADDE85A}" presName="compNode" presStyleCnt="0"/>
      <dgm:spPr/>
    </dgm:pt>
    <dgm:pt modelId="{0B1C73B2-0CED-4013-9F2D-376615A94266}" type="pres">
      <dgm:prSet presAssocID="{A8EA63CC-A49C-4357-A13D-766A8ADDE85A}" presName="iconBgRect" presStyleLbl="bgShp" presStyleIdx="2" presStyleCnt="3"/>
      <dgm:spPr>
        <a:prstGeom prst="round2DiagRect">
          <a:avLst>
            <a:gd name="adj1" fmla="val 29727"/>
            <a:gd name="adj2" fmla="val 0"/>
          </a:avLst>
        </a:prstGeom>
        <a:solidFill>
          <a:schemeClr val="accent6"/>
        </a:solidFill>
      </dgm:spPr>
    </dgm:pt>
    <dgm:pt modelId="{73555B50-B5B4-412A-AFD1-393C1BB79DB3}" type="pres">
      <dgm:prSet presAssocID="{A8EA63CC-A49C-4357-A13D-766A8ADDE8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DE201119-9427-4806-A22F-037853E2310E}" type="pres">
      <dgm:prSet presAssocID="{A8EA63CC-A49C-4357-A13D-766A8ADDE85A}" presName="spaceRect" presStyleCnt="0"/>
      <dgm:spPr/>
    </dgm:pt>
    <dgm:pt modelId="{EE602F12-BECC-428C-BDD2-490776B18AF9}" type="pres">
      <dgm:prSet presAssocID="{A8EA63CC-A49C-4357-A13D-766A8ADDE85A}" presName="textRect" presStyleLbl="revTx" presStyleIdx="2" presStyleCnt="3">
        <dgm:presLayoutVars>
          <dgm:chMax val="1"/>
          <dgm:chPref val="1"/>
        </dgm:presLayoutVars>
      </dgm:prSet>
      <dgm:spPr/>
    </dgm:pt>
  </dgm:ptLst>
  <dgm:cxnLst>
    <dgm:cxn modelId="{A5A8292B-9DBD-401F-B90E-40AF3A82BD7D}" srcId="{5467CFA7-D9BE-4D93-B454-CB8B5A5E6CCA}" destId="{ABE226E0-1FA3-42D1-AD7C-F8068643C4D6}" srcOrd="0" destOrd="0" parTransId="{4D110EF2-BBB3-4010-B8D6-0BED30D6CC12}" sibTransId="{4A60FA11-C7BB-4723-AAE2-687370431AD8}"/>
    <dgm:cxn modelId="{7D25CE4B-EB74-4853-A8CC-1A66417BD9F5}" srcId="{5467CFA7-D9BE-4D93-B454-CB8B5A5E6CCA}" destId="{E86202FB-AECA-4783-92A5-063BF9026A2A}" srcOrd="1" destOrd="0" parTransId="{B80FB19C-941C-49ED-B8A3-81E0DBFCB000}" sibTransId="{D9E589D2-7974-44CC-A985-32DE1BB78660}"/>
    <dgm:cxn modelId="{431D9978-277C-48E7-B362-357F26B3164B}" type="presOf" srcId="{E86202FB-AECA-4783-92A5-063BF9026A2A}" destId="{7806D817-9B87-447C-B024-9582241ECA5E}" srcOrd="0" destOrd="0" presId="urn:microsoft.com/office/officeart/2018/5/layout/IconLeafLabelList"/>
    <dgm:cxn modelId="{6EF82979-BD8B-4A68-BD01-27EDCDF9963F}" type="presOf" srcId="{5467CFA7-D9BE-4D93-B454-CB8B5A5E6CCA}" destId="{AFC419A3-ED8D-4275-ABFD-1920E073BD4B}" srcOrd="0" destOrd="0" presId="urn:microsoft.com/office/officeart/2018/5/layout/IconLeafLabelList"/>
    <dgm:cxn modelId="{68C513BF-D2E4-4860-8399-0262A9E735FF}" type="presOf" srcId="{A8EA63CC-A49C-4357-A13D-766A8ADDE85A}" destId="{EE602F12-BECC-428C-BDD2-490776B18AF9}" srcOrd="0" destOrd="0" presId="urn:microsoft.com/office/officeart/2018/5/layout/IconLeafLabelList"/>
    <dgm:cxn modelId="{28B681E4-E764-454C-8C58-11FF52CCF659}" srcId="{5467CFA7-D9BE-4D93-B454-CB8B5A5E6CCA}" destId="{A8EA63CC-A49C-4357-A13D-766A8ADDE85A}" srcOrd="2" destOrd="0" parTransId="{713B9D44-0CE1-48F5-94B9-576F2B06F488}" sibTransId="{AC5FAC83-7DE6-423F-90BD-1D04447DBC11}"/>
    <dgm:cxn modelId="{7388EEF7-EA6B-4E53-AFC9-B5BB9EE971B6}" type="presOf" srcId="{ABE226E0-1FA3-42D1-AD7C-F8068643C4D6}" destId="{57C52E58-2AF3-4400-9D97-0FE6B3E91402}" srcOrd="0" destOrd="0" presId="urn:microsoft.com/office/officeart/2018/5/layout/IconLeafLabelList"/>
    <dgm:cxn modelId="{05B04C77-1C9A-4EFD-BF93-0D6D3BA161DC}" type="presParOf" srcId="{AFC419A3-ED8D-4275-ABFD-1920E073BD4B}" destId="{D0B782A9-E2AC-4574-8AE5-2EE47B8FA5D7}" srcOrd="0" destOrd="0" presId="urn:microsoft.com/office/officeart/2018/5/layout/IconLeafLabelList"/>
    <dgm:cxn modelId="{0BA9D3B0-B614-43D3-AB06-CFF5F50FFB13}" type="presParOf" srcId="{D0B782A9-E2AC-4574-8AE5-2EE47B8FA5D7}" destId="{9727CF5A-4601-4247-8989-75FB9A73A77E}" srcOrd="0" destOrd="0" presId="urn:microsoft.com/office/officeart/2018/5/layout/IconLeafLabelList"/>
    <dgm:cxn modelId="{4749B801-BEAB-469A-9909-F5C22EABB770}" type="presParOf" srcId="{D0B782A9-E2AC-4574-8AE5-2EE47B8FA5D7}" destId="{50521A88-E3BB-460E-8DAB-975A22EF5602}" srcOrd="1" destOrd="0" presId="urn:microsoft.com/office/officeart/2018/5/layout/IconLeafLabelList"/>
    <dgm:cxn modelId="{51E4B8E7-A5FF-43B7-A7CD-17B2DE40699D}" type="presParOf" srcId="{D0B782A9-E2AC-4574-8AE5-2EE47B8FA5D7}" destId="{223DB053-1144-4403-8E4E-12441E019E1F}" srcOrd="2" destOrd="0" presId="urn:microsoft.com/office/officeart/2018/5/layout/IconLeafLabelList"/>
    <dgm:cxn modelId="{1ACA61D2-99A4-469F-B645-4FA23FA8C18E}" type="presParOf" srcId="{D0B782A9-E2AC-4574-8AE5-2EE47B8FA5D7}" destId="{57C52E58-2AF3-4400-9D97-0FE6B3E91402}" srcOrd="3" destOrd="0" presId="urn:microsoft.com/office/officeart/2018/5/layout/IconLeafLabelList"/>
    <dgm:cxn modelId="{750B586D-1E49-45F0-8909-B971708A2262}" type="presParOf" srcId="{AFC419A3-ED8D-4275-ABFD-1920E073BD4B}" destId="{3D69354D-FCF3-4457-BE8E-98A8A0748E68}" srcOrd="1" destOrd="0" presId="urn:microsoft.com/office/officeart/2018/5/layout/IconLeafLabelList"/>
    <dgm:cxn modelId="{278104D9-058B-46A3-B13B-2C3E1D1CA3E3}" type="presParOf" srcId="{AFC419A3-ED8D-4275-ABFD-1920E073BD4B}" destId="{9A63E171-D3EA-4855-BFBA-D4F4A008A1B6}" srcOrd="2" destOrd="0" presId="urn:microsoft.com/office/officeart/2018/5/layout/IconLeafLabelList"/>
    <dgm:cxn modelId="{7AF21A60-024D-43C9-AF8C-625B4450A66A}" type="presParOf" srcId="{9A63E171-D3EA-4855-BFBA-D4F4A008A1B6}" destId="{1B619AF8-67E9-4A56-ACFD-90BBCD41B09D}" srcOrd="0" destOrd="0" presId="urn:microsoft.com/office/officeart/2018/5/layout/IconLeafLabelList"/>
    <dgm:cxn modelId="{3C5459C8-E974-4780-A267-509DEE0FEE3D}" type="presParOf" srcId="{9A63E171-D3EA-4855-BFBA-D4F4A008A1B6}" destId="{B25FCC75-95D9-4005-887A-6D96179ED4B5}" srcOrd="1" destOrd="0" presId="urn:microsoft.com/office/officeart/2018/5/layout/IconLeafLabelList"/>
    <dgm:cxn modelId="{A60E5E09-7BD9-49E5-A6AB-29F51777127A}" type="presParOf" srcId="{9A63E171-D3EA-4855-BFBA-D4F4A008A1B6}" destId="{C7B1A6E1-C2AB-441F-BBE6-A08CBB771FC6}" srcOrd="2" destOrd="0" presId="urn:microsoft.com/office/officeart/2018/5/layout/IconLeafLabelList"/>
    <dgm:cxn modelId="{8454634C-BF4E-4441-B558-C68C37216ED2}" type="presParOf" srcId="{9A63E171-D3EA-4855-BFBA-D4F4A008A1B6}" destId="{7806D817-9B87-447C-B024-9582241ECA5E}" srcOrd="3" destOrd="0" presId="urn:microsoft.com/office/officeart/2018/5/layout/IconLeafLabelList"/>
    <dgm:cxn modelId="{C86B9A0A-29B3-4781-96E9-ADB509448112}" type="presParOf" srcId="{AFC419A3-ED8D-4275-ABFD-1920E073BD4B}" destId="{3017EBCF-BB77-49A0-A062-7BCDD03D6EE5}" srcOrd="3" destOrd="0" presId="urn:microsoft.com/office/officeart/2018/5/layout/IconLeafLabelList"/>
    <dgm:cxn modelId="{C049E70D-93CD-48D9-A1C7-B2A58FEF273E}" type="presParOf" srcId="{AFC419A3-ED8D-4275-ABFD-1920E073BD4B}" destId="{360FDADF-B2D5-450D-B9C0-A205D491661C}" srcOrd="4" destOrd="0" presId="urn:microsoft.com/office/officeart/2018/5/layout/IconLeafLabelList"/>
    <dgm:cxn modelId="{45415587-0BEE-418C-9087-8E14398A66BE}" type="presParOf" srcId="{360FDADF-B2D5-450D-B9C0-A205D491661C}" destId="{0B1C73B2-0CED-4013-9F2D-376615A94266}" srcOrd="0" destOrd="0" presId="urn:microsoft.com/office/officeart/2018/5/layout/IconLeafLabelList"/>
    <dgm:cxn modelId="{736011ED-1E77-4A57-90AD-9EF044F868A2}" type="presParOf" srcId="{360FDADF-B2D5-450D-B9C0-A205D491661C}" destId="{73555B50-B5B4-412A-AFD1-393C1BB79DB3}" srcOrd="1" destOrd="0" presId="urn:microsoft.com/office/officeart/2018/5/layout/IconLeafLabelList"/>
    <dgm:cxn modelId="{C0FE17C5-4D49-467E-940A-EDBFD5150729}" type="presParOf" srcId="{360FDADF-B2D5-450D-B9C0-A205D491661C}" destId="{DE201119-9427-4806-A22F-037853E2310E}" srcOrd="2" destOrd="0" presId="urn:microsoft.com/office/officeart/2018/5/layout/IconLeafLabelList"/>
    <dgm:cxn modelId="{58AF1D6A-E5DA-48F3-A80B-2551CB0465E3}" type="presParOf" srcId="{360FDADF-B2D5-450D-B9C0-A205D491661C}" destId="{EE602F12-BECC-428C-BDD2-490776B18AF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9B335-CD94-4FD3-8B86-2FBF1DFA6443}">
      <dsp:nvSpPr>
        <dsp:cNvPr id="0" name=""/>
        <dsp:cNvSpPr/>
      </dsp:nvSpPr>
      <dsp:spPr>
        <a:xfrm>
          <a:off x="5176930" y="1887167"/>
          <a:ext cx="4447821" cy="423351"/>
        </a:xfrm>
        <a:custGeom>
          <a:avLst/>
          <a:gdLst/>
          <a:ahLst/>
          <a:cxnLst/>
          <a:rect l="0" t="0" r="0" b="0"/>
          <a:pathLst>
            <a:path>
              <a:moveTo>
                <a:pt x="0" y="0"/>
              </a:moveTo>
              <a:lnTo>
                <a:pt x="0" y="288501"/>
              </a:lnTo>
              <a:lnTo>
                <a:pt x="4447821" y="288501"/>
              </a:lnTo>
              <a:lnTo>
                <a:pt x="4447821"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27611E-DAFC-4AE1-9D3A-3EC90C9EEB32}">
      <dsp:nvSpPr>
        <dsp:cNvPr id="0" name=""/>
        <dsp:cNvSpPr/>
      </dsp:nvSpPr>
      <dsp:spPr>
        <a:xfrm>
          <a:off x="5176930" y="1887167"/>
          <a:ext cx="2668692" cy="423351"/>
        </a:xfrm>
        <a:custGeom>
          <a:avLst/>
          <a:gdLst/>
          <a:ahLst/>
          <a:cxnLst/>
          <a:rect l="0" t="0" r="0" b="0"/>
          <a:pathLst>
            <a:path>
              <a:moveTo>
                <a:pt x="0" y="0"/>
              </a:moveTo>
              <a:lnTo>
                <a:pt x="0" y="288501"/>
              </a:lnTo>
              <a:lnTo>
                <a:pt x="2668692" y="288501"/>
              </a:lnTo>
              <a:lnTo>
                <a:pt x="2668692"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0E3AB6-4574-4131-9EBC-7F425E083D82}">
      <dsp:nvSpPr>
        <dsp:cNvPr id="0" name=""/>
        <dsp:cNvSpPr/>
      </dsp:nvSpPr>
      <dsp:spPr>
        <a:xfrm>
          <a:off x="5176930" y="1887167"/>
          <a:ext cx="889564" cy="423351"/>
        </a:xfrm>
        <a:custGeom>
          <a:avLst/>
          <a:gdLst/>
          <a:ahLst/>
          <a:cxnLst/>
          <a:rect l="0" t="0" r="0" b="0"/>
          <a:pathLst>
            <a:path>
              <a:moveTo>
                <a:pt x="0" y="0"/>
              </a:moveTo>
              <a:lnTo>
                <a:pt x="0" y="288501"/>
              </a:lnTo>
              <a:lnTo>
                <a:pt x="889564" y="288501"/>
              </a:lnTo>
              <a:lnTo>
                <a:pt x="889564"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60C813-01CB-4F1C-8A74-134CDD9C7A01}">
      <dsp:nvSpPr>
        <dsp:cNvPr id="0" name=""/>
        <dsp:cNvSpPr/>
      </dsp:nvSpPr>
      <dsp:spPr>
        <a:xfrm>
          <a:off x="4287366" y="1887167"/>
          <a:ext cx="889564" cy="423351"/>
        </a:xfrm>
        <a:custGeom>
          <a:avLst/>
          <a:gdLst/>
          <a:ahLst/>
          <a:cxnLst/>
          <a:rect l="0" t="0" r="0" b="0"/>
          <a:pathLst>
            <a:path>
              <a:moveTo>
                <a:pt x="889564" y="0"/>
              </a:moveTo>
              <a:lnTo>
                <a:pt x="889564" y="288501"/>
              </a:lnTo>
              <a:lnTo>
                <a:pt x="0" y="288501"/>
              </a:lnTo>
              <a:lnTo>
                <a:pt x="0"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6E751-9890-466C-97E6-88A141955455}">
      <dsp:nvSpPr>
        <dsp:cNvPr id="0" name=""/>
        <dsp:cNvSpPr/>
      </dsp:nvSpPr>
      <dsp:spPr>
        <a:xfrm>
          <a:off x="2508237" y="1887167"/>
          <a:ext cx="2668692" cy="423351"/>
        </a:xfrm>
        <a:custGeom>
          <a:avLst/>
          <a:gdLst/>
          <a:ahLst/>
          <a:cxnLst/>
          <a:rect l="0" t="0" r="0" b="0"/>
          <a:pathLst>
            <a:path>
              <a:moveTo>
                <a:pt x="2668692" y="0"/>
              </a:moveTo>
              <a:lnTo>
                <a:pt x="2668692" y="288501"/>
              </a:lnTo>
              <a:lnTo>
                <a:pt x="0" y="288501"/>
              </a:lnTo>
              <a:lnTo>
                <a:pt x="0"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10977-4C09-468C-A7F8-7F69CC22E53E}">
      <dsp:nvSpPr>
        <dsp:cNvPr id="0" name=""/>
        <dsp:cNvSpPr/>
      </dsp:nvSpPr>
      <dsp:spPr>
        <a:xfrm>
          <a:off x="729108" y="1887167"/>
          <a:ext cx="4447821" cy="423351"/>
        </a:xfrm>
        <a:custGeom>
          <a:avLst/>
          <a:gdLst/>
          <a:ahLst/>
          <a:cxnLst/>
          <a:rect l="0" t="0" r="0" b="0"/>
          <a:pathLst>
            <a:path>
              <a:moveTo>
                <a:pt x="4447821" y="0"/>
              </a:moveTo>
              <a:lnTo>
                <a:pt x="4447821" y="288501"/>
              </a:lnTo>
              <a:lnTo>
                <a:pt x="0" y="288501"/>
              </a:lnTo>
              <a:lnTo>
                <a:pt x="0" y="42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C5DCEC-A288-438C-8EE4-2E03373F0D3E}">
      <dsp:nvSpPr>
        <dsp:cNvPr id="0" name=""/>
        <dsp:cNvSpPr/>
      </dsp:nvSpPr>
      <dsp:spPr>
        <a:xfrm>
          <a:off x="4449105" y="96282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F7021-654E-40B5-B7DC-B785D7595557}">
      <dsp:nvSpPr>
        <dsp:cNvPr id="0" name=""/>
        <dsp:cNvSpPr/>
      </dsp:nvSpPr>
      <dsp:spPr>
        <a:xfrm>
          <a:off x="4610844" y="111648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t>Janit Jindal</a:t>
          </a:r>
        </a:p>
      </dsp:txBody>
      <dsp:txXfrm>
        <a:off x="4637917" y="1143553"/>
        <a:ext cx="1401504" cy="870192"/>
      </dsp:txXfrm>
    </dsp:sp>
    <dsp:sp modelId="{CBCC4B85-11B4-4004-AD77-C4DF432E04EA}">
      <dsp:nvSpPr>
        <dsp:cNvPr id="0" name=""/>
        <dsp:cNvSpPr/>
      </dsp:nvSpPr>
      <dsp:spPr>
        <a:xfrm>
          <a:off x="1283"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976C1-54C8-46C5-9983-8930A1E38F58}">
      <dsp:nvSpPr>
        <dsp:cNvPr id="0" name=""/>
        <dsp:cNvSpPr/>
      </dsp:nvSpPr>
      <dsp:spPr>
        <a:xfrm>
          <a:off x="163022"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Megha Malhotra</a:t>
          </a:r>
          <a:endParaRPr lang="en-GB" sz="1900" kern="1200"/>
        </a:p>
      </dsp:txBody>
      <dsp:txXfrm>
        <a:off x="190095" y="2491243"/>
        <a:ext cx="1401504" cy="870192"/>
      </dsp:txXfrm>
    </dsp:sp>
    <dsp:sp modelId="{FE4B35B5-5927-4FAF-A0B3-4C8D54D86F5C}">
      <dsp:nvSpPr>
        <dsp:cNvPr id="0" name=""/>
        <dsp:cNvSpPr/>
      </dsp:nvSpPr>
      <dsp:spPr>
        <a:xfrm>
          <a:off x="1780412"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868660-DCEC-45F9-B1AE-C6443164787C}">
      <dsp:nvSpPr>
        <dsp:cNvPr id="0" name=""/>
        <dsp:cNvSpPr/>
      </dsp:nvSpPr>
      <dsp:spPr>
        <a:xfrm>
          <a:off x="1942151"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Kamini </a:t>
          </a:r>
          <a:endParaRPr lang="en-GB" sz="1900" kern="1200"/>
        </a:p>
      </dsp:txBody>
      <dsp:txXfrm>
        <a:off x="1969224" y="2491243"/>
        <a:ext cx="1401504" cy="870192"/>
      </dsp:txXfrm>
    </dsp:sp>
    <dsp:sp modelId="{8F8B0A07-A004-4F4D-8775-D8AEFED906C7}">
      <dsp:nvSpPr>
        <dsp:cNvPr id="0" name=""/>
        <dsp:cNvSpPr/>
      </dsp:nvSpPr>
      <dsp:spPr>
        <a:xfrm>
          <a:off x="3559540"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4BABE-4466-4212-A270-A307FDFB0FD2}">
      <dsp:nvSpPr>
        <dsp:cNvPr id="0" name=""/>
        <dsp:cNvSpPr/>
      </dsp:nvSpPr>
      <dsp:spPr>
        <a:xfrm>
          <a:off x="3721279"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Parul Mehndiratta</a:t>
          </a:r>
          <a:endParaRPr lang="en-GB" sz="1900" kern="1200"/>
        </a:p>
      </dsp:txBody>
      <dsp:txXfrm>
        <a:off x="3748352" y="2491243"/>
        <a:ext cx="1401504" cy="870192"/>
      </dsp:txXfrm>
    </dsp:sp>
    <dsp:sp modelId="{01FDA5FA-AD06-4667-A3E3-DC94709651D5}">
      <dsp:nvSpPr>
        <dsp:cNvPr id="0" name=""/>
        <dsp:cNvSpPr/>
      </dsp:nvSpPr>
      <dsp:spPr>
        <a:xfrm>
          <a:off x="5338669"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9F8DA-9D1C-411B-B33C-F10305F05480}">
      <dsp:nvSpPr>
        <dsp:cNvPr id="0" name=""/>
        <dsp:cNvSpPr/>
      </dsp:nvSpPr>
      <dsp:spPr>
        <a:xfrm>
          <a:off x="5500408"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Abu Bakar</a:t>
          </a:r>
        </a:p>
      </dsp:txBody>
      <dsp:txXfrm>
        <a:off x="5527481" y="2491243"/>
        <a:ext cx="1401504" cy="870192"/>
      </dsp:txXfrm>
    </dsp:sp>
    <dsp:sp modelId="{B4B8241B-AF64-4547-93E0-342485804000}">
      <dsp:nvSpPr>
        <dsp:cNvPr id="0" name=""/>
        <dsp:cNvSpPr/>
      </dsp:nvSpPr>
      <dsp:spPr>
        <a:xfrm>
          <a:off x="7117798"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369E6-E8E2-4BAF-A449-F94A1D5F862F}">
      <dsp:nvSpPr>
        <dsp:cNvPr id="0" name=""/>
        <dsp:cNvSpPr/>
      </dsp:nvSpPr>
      <dsp:spPr>
        <a:xfrm>
          <a:off x="7279537"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 Vidhut Sharma</a:t>
          </a:r>
          <a:endParaRPr lang="en-GB" sz="1900" kern="1200"/>
        </a:p>
      </dsp:txBody>
      <dsp:txXfrm>
        <a:off x="7306610" y="2491243"/>
        <a:ext cx="1401504" cy="870192"/>
      </dsp:txXfrm>
    </dsp:sp>
    <dsp:sp modelId="{5A1418A1-E1F2-4F10-A9D5-B8AA51AA1470}">
      <dsp:nvSpPr>
        <dsp:cNvPr id="0" name=""/>
        <dsp:cNvSpPr/>
      </dsp:nvSpPr>
      <dsp:spPr>
        <a:xfrm>
          <a:off x="8896926" y="2310518"/>
          <a:ext cx="1455650" cy="924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89530-CCC5-4568-A15C-A62A27F84D10}">
      <dsp:nvSpPr>
        <dsp:cNvPr id="0" name=""/>
        <dsp:cNvSpPr/>
      </dsp:nvSpPr>
      <dsp:spPr>
        <a:xfrm>
          <a:off x="9058665" y="2464170"/>
          <a:ext cx="1455650" cy="924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alibri Light" panose="020F0302020204030204"/>
            </a:rPr>
            <a:t>Meera Gangani</a:t>
          </a:r>
          <a:endParaRPr lang="en-GB" sz="1900" kern="1200"/>
        </a:p>
      </dsp:txBody>
      <dsp:txXfrm>
        <a:off x="9085738" y="2491243"/>
        <a:ext cx="1401504" cy="87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D6595-8099-4D93-BA99-A3A53EF4D353}">
      <dsp:nvSpPr>
        <dsp:cNvPr id="0" name=""/>
        <dsp:cNvSpPr/>
      </dsp:nvSpPr>
      <dsp:spPr>
        <a:xfrm>
          <a:off x="947201" y="567162"/>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F19DA-0BB4-4703-96E5-B0F1DABD3422}">
      <dsp:nvSpPr>
        <dsp:cNvPr id="0" name=""/>
        <dsp:cNvSpPr/>
      </dsp:nvSpPr>
      <dsp:spPr>
        <a:xfrm>
          <a:off x="59990"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Decide the dataset for the project</a:t>
          </a:r>
          <a:endParaRPr lang="en-US" sz="2100" kern="1200"/>
        </a:p>
      </dsp:txBody>
      <dsp:txXfrm>
        <a:off x="59990" y="2402242"/>
        <a:ext cx="3226223" cy="720000"/>
      </dsp:txXfrm>
    </dsp:sp>
    <dsp:sp modelId="{2F975F15-FA1A-4166-999A-62BE49509AC0}">
      <dsp:nvSpPr>
        <dsp:cNvPr id="0" name=""/>
        <dsp:cNvSpPr/>
      </dsp:nvSpPr>
      <dsp:spPr>
        <a:xfrm>
          <a:off x="4738014" y="567162"/>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6C70BF-6945-467E-98CE-4B2F261B974B}">
      <dsp:nvSpPr>
        <dsp:cNvPr id="0" name=""/>
        <dsp:cNvSpPr/>
      </dsp:nvSpPr>
      <dsp:spPr>
        <a:xfrm>
          <a:off x="3850802"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Daily sync up with teams to check on the progress</a:t>
          </a:r>
          <a:endParaRPr lang="en-US" sz="2100" kern="1200"/>
        </a:p>
      </dsp:txBody>
      <dsp:txXfrm>
        <a:off x="3850802" y="2402242"/>
        <a:ext cx="3226223" cy="720000"/>
      </dsp:txXfrm>
    </dsp:sp>
    <dsp:sp modelId="{02D8DC73-37A7-4B14-AFCA-0E75BE7206CC}">
      <dsp:nvSpPr>
        <dsp:cNvPr id="0" name=""/>
        <dsp:cNvSpPr/>
      </dsp:nvSpPr>
      <dsp:spPr>
        <a:xfrm>
          <a:off x="8528826" y="567162"/>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246C2-FCB0-4C37-9ADA-0DA9AE828652}">
      <dsp:nvSpPr>
        <dsp:cNvPr id="0" name=""/>
        <dsp:cNvSpPr/>
      </dsp:nvSpPr>
      <dsp:spPr>
        <a:xfrm>
          <a:off x="7641615"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GB" sz="2100" kern="1200"/>
            <a:t>Collaborating with each other to keep the work upto date</a:t>
          </a:r>
          <a:endParaRPr lang="en-US" sz="2100" kern="1200"/>
        </a:p>
      </dsp:txBody>
      <dsp:txXfrm>
        <a:off x="7641615" y="2402242"/>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7CF5A-4601-4247-8989-75FB9A73A77E}">
      <dsp:nvSpPr>
        <dsp:cNvPr id="0" name=""/>
        <dsp:cNvSpPr/>
      </dsp:nvSpPr>
      <dsp:spPr>
        <a:xfrm>
          <a:off x="562927" y="5365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21A88-E3BB-460E-8DAB-975A22EF5602}">
      <dsp:nvSpPr>
        <dsp:cNvPr id="0" name=""/>
        <dsp:cNvSpPr/>
      </dsp:nvSpPr>
      <dsp:spPr>
        <a:xfrm>
          <a:off x="871091" y="8446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52E58-2AF3-4400-9D97-0FE6B3E91402}">
      <dsp:nvSpPr>
        <dsp:cNvPr id="0" name=""/>
        <dsp:cNvSpPr/>
      </dsp:nvSpPr>
      <dsp:spPr>
        <a:xfrm>
          <a:off x="10068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Start with minimal dataset.</a:t>
          </a:r>
          <a:endParaRPr lang="en-US" sz="2400" kern="1200"/>
        </a:p>
      </dsp:txBody>
      <dsp:txXfrm>
        <a:off x="100682" y="2432898"/>
        <a:ext cx="2370489" cy="720000"/>
      </dsp:txXfrm>
    </dsp:sp>
    <dsp:sp modelId="{1B619AF8-67E9-4A56-ACFD-90BBCD41B09D}">
      <dsp:nvSpPr>
        <dsp:cNvPr id="0" name=""/>
        <dsp:cNvSpPr/>
      </dsp:nvSpPr>
      <dsp:spPr>
        <a:xfrm>
          <a:off x="3348252" y="5365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FCC75-95D9-4005-887A-6D96179ED4B5}">
      <dsp:nvSpPr>
        <dsp:cNvPr id="0" name=""/>
        <dsp:cNvSpPr/>
      </dsp:nvSpPr>
      <dsp:spPr>
        <a:xfrm>
          <a:off x="3656416" y="8446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6D817-9B87-447C-B024-9582241ECA5E}">
      <dsp:nvSpPr>
        <dsp:cNvPr id="0" name=""/>
        <dsp:cNvSpPr/>
      </dsp:nvSpPr>
      <dsp:spPr>
        <a:xfrm>
          <a:off x="288600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Detect</a:t>
          </a:r>
          <a:endParaRPr lang="en-US" sz="2400" kern="1200"/>
        </a:p>
      </dsp:txBody>
      <dsp:txXfrm>
        <a:off x="2886007" y="2432898"/>
        <a:ext cx="2370489" cy="720000"/>
      </dsp:txXfrm>
    </dsp:sp>
    <dsp:sp modelId="{44DB42E9-112A-4E02-A130-A44B32A2449B}">
      <dsp:nvSpPr>
        <dsp:cNvPr id="0" name=""/>
        <dsp:cNvSpPr/>
      </dsp:nvSpPr>
      <dsp:spPr>
        <a:xfrm>
          <a:off x="6133577" y="5365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109B59-821B-4DA4-9122-D174AE5B4FF1}">
      <dsp:nvSpPr>
        <dsp:cNvPr id="0" name=""/>
        <dsp:cNvSpPr/>
      </dsp:nvSpPr>
      <dsp:spPr>
        <a:xfrm>
          <a:off x="6441741" y="8446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45F9B-C47A-40D6-A2D4-659261FEB029}">
      <dsp:nvSpPr>
        <dsp:cNvPr id="0" name=""/>
        <dsp:cNvSpPr/>
      </dsp:nvSpPr>
      <dsp:spPr>
        <a:xfrm>
          <a:off x="567133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Standardize</a:t>
          </a:r>
          <a:endParaRPr lang="en-US" sz="2400" kern="1200"/>
        </a:p>
      </dsp:txBody>
      <dsp:txXfrm>
        <a:off x="5671332" y="2432898"/>
        <a:ext cx="2370489" cy="720000"/>
      </dsp:txXfrm>
    </dsp:sp>
    <dsp:sp modelId="{0B1C73B2-0CED-4013-9F2D-376615A94266}">
      <dsp:nvSpPr>
        <dsp:cNvPr id="0" name=""/>
        <dsp:cNvSpPr/>
      </dsp:nvSpPr>
      <dsp:spPr>
        <a:xfrm>
          <a:off x="8918902" y="5365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55B50-B5B4-412A-AFD1-393C1BB79DB3}">
      <dsp:nvSpPr>
        <dsp:cNvPr id="0" name=""/>
        <dsp:cNvSpPr/>
      </dsp:nvSpPr>
      <dsp:spPr>
        <a:xfrm>
          <a:off x="9227066" y="8446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02F12-BECC-428C-BDD2-490776B18AF9}">
      <dsp:nvSpPr>
        <dsp:cNvPr id="0" name=""/>
        <dsp:cNvSpPr/>
      </dsp:nvSpPr>
      <dsp:spPr>
        <a:xfrm>
          <a:off x="845665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GB" sz="2400" kern="1200"/>
            <a:t>Correct</a:t>
          </a:r>
          <a:endParaRPr lang="en-US" sz="2400" kern="1200"/>
        </a:p>
      </dsp:txBody>
      <dsp:txXfrm>
        <a:off x="8456657" y="24328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F19F3-E38B-47B5-A283-BE1AA2935008}">
      <dsp:nvSpPr>
        <dsp:cNvPr id="0" name=""/>
        <dsp:cNvSpPr/>
      </dsp:nvSpPr>
      <dsp:spPr>
        <a:xfrm>
          <a:off x="947201" y="567162"/>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E6D4B-CB9A-420F-9C0C-30B01891BED8}">
      <dsp:nvSpPr>
        <dsp:cNvPr id="0" name=""/>
        <dsp:cNvSpPr/>
      </dsp:nvSpPr>
      <dsp:spPr>
        <a:xfrm>
          <a:off x="59990"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GB" sz="2500" kern="1200"/>
            <a:t>Work on copy of data</a:t>
          </a:r>
          <a:endParaRPr lang="en-US" sz="2500" kern="1200"/>
        </a:p>
      </dsp:txBody>
      <dsp:txXfrm>
        <a:off x="59990" y="2402242"/>
        <a:ext cx="3226223" cy="720000"/>
      </dsp:txXfrm>
    </dsp:sp>
    <dsp:sp modelId="{3CC3140C-F165-4905-9F5A-86B3601732FB}">
      <dsp:nvSpPr>
        <dsp:cNvPr id="0" name=""/>
        <dsp:cNvSpPr/>
      </dsp:nvSpPr>
      <dsp:spPr>
        <a:xfrm>
          <a:off x="4738014" y="567162"/>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CFEF1-C9A0-4A0E-94CF-F038F2D1F28A}">
      <dsp:nvSpPr>
        <dsp:cNvPr id="0" name=""/>
        <dsp:cNvSpPr/>
      </dsp:nvSpPr>
      <dsp:spPr>
        <a:xfrm>
          <a:off x="3850802"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GB" sz="2500" kern="1200"/>
            <a:t>Decide cleaning and transformation steps.</a:t>
          </a:r>
          <a:endParaRPr lang="en-US" sz="2500" kern="1200"/>
        </a:p>
      </dsp:txBody>
      <dsp:txXfrm>
        <a:off x="3850802" y="2402242"/>
        <a:ext cx="3226223" cy="720000"/>
      </dsp:txXfrm>
    </dsp:sp>
    <dsp:sp modelId="{24E9D92F-F283-44CF-AD1B-71345C8E1E24}">
      <dsp:nvSpPr>
        <dsp:cNvPr id="0" name=""/>
        <dsp:cNvSpPr/>
      </dsp:nvSpPr>
      <dsp:spPr>
        <a:xfrm>
          <a:off x="8528826" y="567162"/>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2AF093-FFA7-4486-9D2D-B5C19033B438}">
      <dsp:nvSpPr>
        <dsp:cNvPr id="0" name=""/>
        <dsp:cNvSpPr/>
      </dsp:nvSpPr>
      <dsp:spPr>
        <a:xfrm>
          <a:off x="7641615" y="2402242"/>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GB" sz="2500" kern="1200"/>
            <a:t>Use libraries</a:t>
          </a:r>
          <a:endParaRPr lang="en-US" sz="2500" kern="1200"/>
        </a:p>
      </dsp:txBody>
      <dsp:txXfrm>
        <a:off x="7641615" y="2402242"/>
        <a:ext cx="3226223"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F3C4D-EEEA-4B8D-9B0D-75FEAB6E84EA}">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42BDC-479F-4819-AC2A-A46487F998EB}">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GB" sz="3800" kern="1200"/>
            <a:t>Corrupt Data</a:t>
          </a:r>
          <a:endParaRPr lang="en-GB" sz="3800" kern="1200">
            <a:latin typeface="Calibri Light" panose="020F0302020204030204"/>
          </a:endParaRPr>
        </a:p>
      </dsp:txBody>
      <dsp:txXfrm>
        <a:off x="299702" y="1282093"/>
        <a:ext cx="2200851" cy="1366505"/>
      </dsp:txXfrm>
    </dsp:sp>
    <dsp:sp modelId="{2DCAAB6F-C5EB-41BC-BFCF-A6A51B515CE6}">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26196-439D-4BDE-A49F-B3C39CD8AC8E}">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a:t>Missing Values</a:t>
          </a:r>
          <a:endParaRPr lang="en-US" sz="3800" kern="1200"/>
        </a:p>
      </dsp:txBody>
      <dsp:txXfrm>
        <a:off x="3093555" y="1282093"/>
        <a:ext cx="2200851" cy="1366505"/>
      </dsp:txXfrm>
    </dsp:sp>
    <dsp:sp modelId="{678B04EF-ACEC-4B80-9D8B-625C752B5217}">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380714-2D16-4B75-A65B-38D896A83523}">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a:t>Noisy</a:t>
          </a:r>
          <a:endParaRPr lang="en-US" sz="3800" kern="1200"/>
        </a:p>
      </dsp:txBody>
      <dsp:txXfrm>
        <a:off x="5887408" y="1282093"/>
        <a:ext cx="2200851" cy="1366505"/>
      </dsp:txXfrm>
    </dsp:sp>
    <dsp:sp modelId="{1DA3A0AA-0C70-48B0-B07A-BEB379486751}">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3EBEB-973F-4CA2-B2A1-0EB1FAD858E1}">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GB" sz="3800" kern="1200"/>
            <a:t>Format Errors</a:t>
          </a:r>
          <a:endParaRPr lang="en-US" sz="3800" kern="1200"/>
        </a:p>
      </dsp:txBody>
      <dsp:txXfrm>
        <a:off x="8681261" y="1282093"/>
        <a:ext cx="2200851" cy="13665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7CF5A-4601-4247-8989-75FB9A73A77E}">
      <dsp:nvSpPr>
        <dsp:cNvPr id="0" name=""/>
        <dsp:cNvSpPr/>
      </dsp:nvSpPr>
      <dsp:spPr>
        <a:xfrm>
          <a:off x="562927" y="5365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21A88-E3BB-460E-8DAB-975A22EF5602}">
      <dsp:nvSpPr>
        <dsp:cNvPr id="0" name=""/>
        <dsp:cNvSpPr/>
      </dsp:nvSpPr>
      <dsp:spPr>
        <a:xfrm>
          <a:off x="871091" y="8446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52E58-2AF3-4400-9D97-0FE6B3E91402}">
      <dsp:nvSpPr>
        <dsp:cNvPr id="0" name=""/>
        <dsp:cNvSpPr/>
      </dsp:nvSpPr>
      <dsp:spPr>
        <a:xfrm>
          <a:off x="10068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defRPr cap="all"/>
          </a:pPr>
          <a:r>
            <a:rPr lang="en-GB" sz="2200" b="0" kern="1200"/>
            <a:t>Start with </a:t>
          </a:r>
          <a:r>
            <a:rPr lang="en-GB" sz="2200" b="0" kern="1200">
              <a:latin typeface="Calibri Light" panose="020F0302020204030204"/>
            </a:rPr>
            <a:t>selected columns</a:t>
          </a:r>
          <a:endParaRPr lang="en-GB" sz="2200" b="0" kern="1200"/>
        </a:p>
      </dsp:txBody>
      <dsp:txXfrm>
        <a:off x="100682" y="2432898"/>
        <a:ext cx="2370489" cy="720000"/>
      </dsp:txXfrm>
    </dsp:sp>
    <dsp:sp modelId="{1B619AF8-67E9-4A56-ACFD-90BBCD41B09D}">
      <dsp:nvSpPr>
        <dsp:cNvPr id="0" name=""/>
        <dsp:cNvSpPr/>
      </dsp:nvSpPr>
      <dsp:spPr>
        <a:xfrm>
          <a:off x="3348252" y="5365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FCC75-95D9-4005-887A-6D96179ED4B5}">
      <dsp:nvSpPr>
        <dsp:cNvPr id="0" name=""/>
        <dsp:cNvSpPr/>
      </dsp:nvSpPr>
      <dsp:spPr>
        <a:xfrm>
          <a:off x="3656416" y="8446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6D817-9B87-447C-B024-9582241ECA5E}">
      <dsp:nvSpPr>
        <dsp:cNvPr id="0" name=""/>
        <dsp:cNvSpPr/>
      </dsp:nvSpPr>
      <dsp:spPr>
        <a:xfrm>
          <a:off x="288600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defRPr cap="all"/>
          </a:pPr>
          <a:r>
            <a:rPr lang="en-GB" sz="2200" kern="1200">
              <a:latin typeface="Calibri Light" panose="020F0302020204030204"/>
            </a:rPr>
            <a:t>Visualization </a:t>
          </a:r>
          <a:endParaRPr lang="en-US" sz="2200" kern="1200"/>
        </a:p>
      </dsp:txBody>
      <dsp:txXfrm>
        <a:off x="2886007" y="2432898"/>
        <a:ext cx="2370489" cy="720000"/>
      </dsp:txXfrm>
    </dsp:sp>
    <dsp:sp modelId="{44DB42E9-112A-4E02-A130-A44B32A2449B}">
      <dsp:nvSpPr>
        <dsp:cNvPr id="0" name=""/>
        <dsp:cNvSpPr/>
      </dsp:nvSpPr>
      <dsp:spPr>
        <a:xfrm>
          <a:off x="6133577" y="5365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109B59-821B-4DA4-9122-D174AE5B4FF1}">
      <dsp:nvSpPr>
        <dsp:cNvPr id="0" name=""/>
        <dsp:cNvSpPr/>
      </dsp:nvSpPr>
      <dsp:spPr>
        <a:xfrm>
          <a:off x="6441741" y="8446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45F9B-C47A-40D6-A2D4-659261FEB029}">
      <dsp:nvSpPr>
        <dsp:cNvPr id="0" name=""/>
        <dsp:cNvSpPr/>
      </dsp:nvSpPr>
      <dsp:spPr>
        <a:xfrm>
          <a:off x="567133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defRPr cap="all"/>
          </a:pPr>
          <a:r>
            <a:rPr lang="en-GB" sz="2200" kern="1200">
              <a:latin typeface="Calibri Light" panose="020F0302020204030204"/>
            </a:rPr>
            <a:t>Finding patterns </a:t>
          </a:r>
          <a:endParaRPr lang="en-GB" sz="2200" kern="1200"/>
        </a:p>
      </dsp:txBody>
      <dsp:txXfrm>
        <a:off x="5671332" y="2432898"/>
        <a:ext cx="2370489" cy="720000"/>
      </dsp:txXfrm>
    </dsp:sp>
    <dsp:sp modelId="{0B1C73B2-0CED-4013-9F2D-376615A94266}">
      <dsp:nvSpPr>
        <dsp:cNvPr id="0" name=""/>
        <dsp:cNvSpPr/>
      </dsp:nvSpPr>
      <dsp:spPr>
        <a:xfrm>
          <a:off x="8918902" y="5365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55B50-B5B4-412A-AFD1-393C1BB79DB3}">
      <dsp:nvSpPr>
        <dsp:cNvPr id="0" name=""/>
        <dsp:cNvSpPr/>
      </dsp:nvSpPr>
      <dsp:spPr>
        <a:xfrm>
          <a:off x="9227066" y="8446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02F12-BECC-428C-BDD2-490776B18AF9}">
      <dsp:nvSpPr>
        <dsp:cNvPr id="0" name=""/>
        <dsp:cNvSpPr/>
      </dsp:nvSpPr>
      <dsp:spPr>
        <a:xfrm>
          <a:off x="845665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GB" sz="2200" kern="1200">
              <a:latin typeface="Calibri Light" panose="020F0302020204030204"/>
            </a:rPr>
            <a:t>Summarize</a:t>
          </a:r>
          <a:endParaRPr lang="en-US" sz="2200" kern="1200"/>
        </a:p>
      </dsp:txBody>
      <dsp:txXfrm>
        <a:off x="8456657" y="2432898"/>
        <a:ext cx="2370489"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7CF5A-4601-4247-8989-75FB9A73A77E}">
      <dsp:nvSpPr>
        <dsp:cNvPr id="0" name=""/>
        <dsp:cNvSpPr/>
      </dsp:nvSpPr>
      <dsp:spPr>
        <a:xfrm>
          <a:off x="718664" y="2022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21A88-E3BB-460E-8DAB-975A22EF5602}">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52E58-2AF3-4400-9D97-0FE6B3E91402}">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b="0" kern="1200"/>
            <a:t>Start with </a:t>
          </a:r>
          <a:r>
            <a:rPr lang="en-GB" sz="2300" b="0" kern="1200">
              <a:latin typeface="Calibri Light" panose="020F0302020204030204"/>
            </a:rPr>
            <a:t>selected columns</a:t>
          </a:r>
          <a:endParaRPr lang="en-GB" sz="2300" b="0" kern="1200"/>
        </a:p>
      </dsp:txBody>
      <dsp:txXfrm>
        <a:off x="93445" y="2767202"/>
        <a:ext cx="3206250" cy="720000"/>
      </dsp:txXfrm>
    </dsp:sp>
    <dsp:sp modelId="{1B619AF8-67E9-4A56-ACFD-90BBCD41B09D}">
      <dsp:nvSpPr>
        <dsp:cNvPr id="0" name=""/>
        <dsp:cNvSpPr/>
      </dsp:nvSpPr>
      <dsp:spPr>
        <a:xfrm>
          <a:off x="4486008" y="2022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FCC75-95D9-4005-887A-6D96179ED4B5}">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6D817-9B87-447C-B024-9582241ECA5E}">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latin typeface="Calibri Light" panose="020F0302020204030204"/>
            </a:rPr>
            <a:t>Story Telling</a:t>
          </a:r>
          <a:endParaRPr lang="en-US" sz="2300" kern="1200"/>
        </a:p>
      </dsp:txBody>
      <dsp:txXfrm>
        <a:off x="3860789" y="2767202"/>
        <a:ext cx="3206250" cy="720000"/>
      </dsp:txXfrm>
    </dsp:sp>
    <dsp:sp modelId="{0B1C73B2-0CED-4013-9F2D-376615A94266}">
      <dsp:nvSpPr>
        <dsp:cNvPr id="0" name=""/>
        <dsp:cNvSpPr/>
      </dsp:nvSpPr>
      <dsp:spPr>
        <a:xfrm>
          <a:off x="8253352" y="2022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55B50-B5B4-412A-AFD1-393C1BB79DB3}">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02F12-BECC-428C-BDD2-490776B18AF9}">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latin typeface="Calibri Light" panose="020F0302020204030204"/>
            </a:rPr>
            <a:t>Summarize</a:t>
          </a:r>
          <a:endParaRPr lang="en-US" sz="2300" kern="1200"/>
        </a:p>
      </dsp:txBody>
      <dsp:txXfrm>
        <a:off x="7628133" y="2767202"/>
        <a:ext cx="32062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7CF5A-4601-4247-8989-75FB9A73A77E}">
      <dsp:nvSpPr>
        <dsp:cNvPr id="0" name=""/>
        <dsp:cNvSpPr/>
      </dsp:nvSpPr>
      <dsp:spPr>
        <a:xfrm>
          <a:off x="718664" y="2022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21A88-E3BB-460E-8DAB-975A22EF5602}">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52E58-2AF3-4400-9D97-0FE6B3E91402}">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cap="all"/>
          </a:pPr>
          <a:r>
            <a:rPr lang="en-GB" sz="3100" b="0" kern="1200" dirty="0">
              <a:latin typeface="Calibri Light" panose="020F0302020204030204"/>
            </a:rPr>
            <a:t>Choosing</a:t>
          </a:r>
          <a:r>
            <a:rPr lang="en-GB" sz="3100" kern="1200" dirty="0">
              <a:latin typeface="Calibri Light" panose="020F0302020204030204"/>
            </a:rPr>
            <a:t> Models</a:t>
          </a:r>
          <a:endParaRPr lang="en-GB" sz="3100" kern="1200" dirty="0"/>
        </a:p>
      </dsp:txBody>
      <dsp:txXfrm>
        <a:off x="93445" y="2767202"/>
        <a:ext cx="3206250" cy="720000"/>
      </dsp:txXfrm>
    </dsp:sp>
    <dsp:sp modelId="{1B619AF8-67E9-4A56-ACFD-90BBCD41B09D}">
      <dsp:nvSpPr>
        <dsp:cNvPr id="0" name=""/>
        <dsp:cNvSpPr/>
      </dsp:nvSpPr>
      <dsp:spPr>
        <a:xfrm>
          <a:off x="4486008" y="202202"/>
          <a:ext cx="1955812" cy="1955812"/>
        </a:xfrm>
        <a:prstGeom prst="round2DiagRect">
          <a:avLst>
            <a:gd name="adj1" fmla="val 29727"/>
            <a:gd name="adj2" fmla="val 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25FCC75-95D9-4005-887A-6D96179ED4B5}">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6D817-9B87-447C-B024-9582241ECA5E}">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cap="all"/>
          </a:pPr>
          <a:r>
            <a:rPr lang="en-GB" sz="3100" kern="1200" dirty="0">
              <a:latin typeface="Calibri Light" panose="020F0302020204030204"/>
            </a:rPr>
            <a:t>Coding</a:t>
          </a:r>
          <a:endParaRPr lang="en-GB" sz="3100" kern="1200" dirty="0"/>
        </a:p>
      </dsp:txBody>
      <dsp:txXfrm>
        <a:off x="3860789" y="2767202"/>
        <a:ext cx="3206250" cy="720000"/>
      </dsp:txXfrm>
    </dsp:sp>
    <dsp:sp modelId="{0B1C73B2-0CED-4013-9F2D-376615A94266}">
      <dsp:nvSpPr>
        <dsp:cNvPr id="0" name=""/>
        <dsp:cNvSpPr/>
      </dsp:nvSpPr>
      <dsp:spPr>
        <a:xfrm>
          <a:off x="8253352" y="202202"/>
          <a:ext cx="1955812" cy="1955812"/>
        </a:xfrm>
        <a:prstGeom prst="round2DiagRect">
          <a:avLst>
            <a:gd name="adj1" fmla="val 29727"/>
            <a:gd name="adj2" fmla="val 0"/>
          </a:avLst>
        </a:prstGeom>
        <a:solidFill>
          <a:schemeClr val="accent6"/>
        </a:solidFill>
        <a:ln>
          <a:noFill/>
        </a:ln>
        <a:effectLst/>
      </dsp:spPr>
      <dsp:style>
        <a:lnRef idx="0">
          <a:scrgbClr r="0" g="0" b="0"/>
        </a:lnRef>
        <a:fillRef idx="1">
          <a:scrgbClr r="0" g="0" b="0"/>
        </a:fillRef>
        <a:effectRef idx="0">
          <a:scrgbClr r="0" g="0" b="0"/>
        </a:effectRef>
        <a:fontRef idx="minor"/>
      </dsp:style>
    </dsp:sp>
    <dsp:sp modelId="{73555B50-B5B4-412A-AFD1-393C1BB79DB3}">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02F12-BECC-428C-BDD2-490776B18AF9}">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cap="all"/>
          </a:pPr>
          <a:r>
            <a:rPr lang="en-GB" sz="3100" kern="1200" dirty="0">
              <a:latin typeface="Calibri Light" panose="020F0302020204030204"/>
            </a:rPr>
            <a:t>Summarize</a:t>
          </a:r>
          <a:endParaRPr lang="en-US" sz="3100" kern="1200" dirty="0"/>
        </a:p>
      </dsp:txBody>
      <dsp:txXfrm>
        <a:off x="7628133" y="27672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22/02/2025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22/02/2025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22/02/2025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22/02/2025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22/02/2025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22/02/2025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hyperlink" Target="https://www.ibm.com/topics/random-forest" TargetMode="External"/><Relationship Id="rId3" Type="http://schemas.openxmlformats.org/officeDocument/2006/relationships/hyperlink" Target="https://scikit-learn.org/stable/modules/generated/sklearn.metrics.accuracy_score.html" TargetMode="External"/><Relationship Id="rId7" Type="http://schemas.openxmlformats.org/officeDocument/2006/relationships/hyperlink" Target="https://scikit-learn.org/stable/modules/generated/sklearn.datasets.make_classification.html#:~:text=Generate%20a%20random%20n%2Dclass,of%20clusters%20to%20each%20class" TargetMode="External"/><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2.xml"/><Relationship Id="rId6" Type="http://schemas.openxmlformats.org/officeDocument/2006/relationships/hyperlink" Target="https://www.statology.org/plot-roc-curve-python/" TargetMode="External"/><Relationship Id="rId5" Type="http://schemas.openxmlformats.org/officeDocument/2006/relationships/hyperlink" Target="https://scikit-learn.org/stable/modules/generated/sklearn.model_selection.train_test_split.html" TargetMode="External"/><Relationship Id="rId4" Type="http://schemas.openxmlformats.org/officeDocument/2006/relationships/hyperlink" Target="https://scikit-learn.org/stable/modules/generated/sklearn.ensemble.RandomForestClassifier.html" TargetMode="External"/><Relationship Id="rId9" Type="http://schemas.openxmlformats.org/officeDocument/2006/relationships/hyperlink" Target="https://www.ibm.com/topics/logistic-regressio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oodle.tbcollege.com/moodle/mod/resource/view.php?id=229291" TargetMode="External"/><Relationship Id="rId7" Type="http://schemas.openxmlformats.org/officeDocument/2006/relationships/hyperlink" Target="https://www.kaggle.com/datasets/giovamata/airlinedelaycauses" TargetMode="External"/><Relationship Id="rId2" Type="http://schemas.openxmlformats.org/officeDocument/2006/relationships/hyperlink" Target="https://moodle.tbcollege.com/moodle/mod/resource/view.php?id=229290" TargetMode="External"/><Relationship Id="rId1" Type="http://schemas.openxmlformats.org/officeDocument/2006/relationships/slideLayout" Target="../slideLayouts/slideLayout2.xml"/><Relationship Id="rId6" Type="http://schemas.openxmlformats.org/officeDocument/2006/relationships/hyperlink" Target="https://aspm.faa.gov/aspmhelp/index/Types_of_Delay.html" TargetMode="External"/><Relationship Id="rId5" Type="http://schemas.openxmlformats.org/officeDocument/2006/relationships/hyperlink" Target="https://www.youtube.com/watch?reload=9&amp;v=qxpKCBV60U4&amp;ab_channel=M%C4%B1sraTurp" TargetMode="External"/><Relationship Id="rId4" Type="http://schemas.openxmlformats.org/officeDocument/2006/relationships/hyperlink" Target="https://moodle.tbcollege.com/moodle/mod/resource/view.php?id=22929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public.tableau.com/app/profile/vidhut.sharma/viz/AircraftDelayOrigin_Destination/OrigiinandDestinationCombinationswithrespecttoDistance?publish=yes" TargetMode="External"/><Relationship Id="rId2" Type="http://schemas.openxmlformats.org/officeDocument/2006/relationships/hyperlink" Target="https://public.tableau.com/app/profile/janit.jindal/viz/AirCraftDelaysDataSet/DEPARTUREDELAYDASHBOAR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27208" y="857251"/>
            <a:ext cx="4747280" cy="3098061"/>
          </a:xfrm>
        </p:spPr>
        <p:txBody>
          <a:bodyPr vert="horz" lIns="91440" tIns="45720" rIns="91440" bIns="45720" rtlCol="0" anchor="b">
            <a:normAutofit/>
          </a:bodyPr>
          <a:lstStyle/>
          <a:p>
            <a:pPr algn="l"/>
            <a:r>
              <a:rPr lang="en-US" sz="4800" kern="1200">
                <a:solidFill>
                  <a:srgbClr val="FFFFFF"/>
                </a:solidFill>
                <a:latin typeface="+mj-lt"/>
                <a:ea typeface="+mj-ea"/>
                <a:cs typeface="+mj-cs"/>
              </a:rPr>
              <a:t>Step Presentation</a:t>
            </a:r>
          </a:p>
        </p:txBody>
      </p:sp>
      <p:sp>
        <p:nvSpPr>
          <p:cNvPr id="30" name="Rectangle 29">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127208" y="4756265"/>
            <a:ext cx="4393278" cy="1244483"/>
          </a:xfrm>
        </p:spPr>
        <p:txBody>
          <a:bodyPr vert="horz" lIns="91440" tIns="45720" rIns="91440" bIns="45720" rtlCol="0" anchor="t">
            <a:normAutofit/>
          </a:bodyPr>
          <a:lstStyle/>
          <a:p>
            <a:pPr algn="l"/>
            <a:r>
              <a:rPr lang="en-US" kern="1200">
                <a:solidFill>
                  <a:srgbClr val="FFFFFF"/>
                </a:solidFill>
                <a:latin typeface="+mn-lt"/>
                <a:ea typeface="+mn-ea"/>
                <a:cs typeface="+mn-cs"/>
              </a:rPr>
              <a:t>Group B</a:t>
            </a:r>
          </a:p>
        </p:txBody>
      </p:sp>
      <p:sp>
        <p:nvSpPr>
          <p:cNvPr id="32" name="Oval 31">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icon&#10;&#10;Description automatically generated">
            <a:extLst>
              <a:ext uri="{FF2B5EF4-FFF2-40B4-BE49-F238E27FC236}">
                <a16:creationId xmlns:a16="http://schemas.microsoft.com/office/drawing/2014/main" id="{90BB3CF9-9A9A-52BB-E5E5-E0E5CA9450BF}"/>
              </a:ext>
            </a:extLst>
          </p:cNvPr>
          <p:cNvPicPr>
            <a:picLocks noChangeAspect="1"/>
          </p:cNvPicPr>
          <p:nvPr/>
        </p:nvPicPr>
        <p:blipFill>
          <a:blip r:embed="rId2"/>
          <a:stretch>
            <a:fillRect/>
          </a:stretch>
        </p:blipFill>
        <p:spPr>
          <a:xfrm>
            <a:off x="6920559" y="2437943"/>
            <a:ext cx="3737164" cy="1996400"/>
          </a:xfrm>
          <a:prstGeom prst="rect">
            <a:avLst/>
          </a:prstGeom>
        </p:spPr>
      </p:pic>
      <p:sp>
        <p:nvSpPr>
          <p:cNvPr id="4" name="TextBox 3">
            <a:extLst>
              <a:ext uri="{FF2B5EF4-FFF2-40B4-BE49-F238E27FC236}">
                <a16:creationId xmlns:a16="http://schemas.microsoft.com/office/drawing/2014/main" id="{B51CEC07-D512-9FAC-A1B6-8BCE9D6D5A7A}"/>
              </a:ext>
            </a:extLst>
          </p:cNvPr>
          <p:cNvSpPr txBox="1"/>
          <p:nvPr/>
        </p:nvSpPr>
        <p:spPr>
          <a:xfrm>
            <a:off x="9833429" y="333828"/>
            <a:ext cx="2133600" cy="383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a:solidFill>
                  <a:schemeClr val="bg1"/>
                </a:solidFill>
                <a:cs typeface="Calibri"/>
              </a:rPr>
              <a:t>2023W-T2 AISC2006</a:t>
            </a:r>
            <a:endParaRPr lang="en-GB">
              <a:solidFill>
                <a:schemeClr val="bg1"/>
              </a:solidFill>
            </a:endParaRPr>
          </a:p>
        </p:txBody>
      </p:sp>
      <p:sp>
        <p:nvSpPr>
          <p:cNvPr id="6" name="Slide Number Placeholder 5">
            <a:extLst>
              <a:ext uri="{FF2B5EF4-FFF2-40B4-BE49-F238E27FC236}">
                <a16:creationId xmlns:a16="http://schemas.microsoft.com/office/drawing/2014/main" id="{FB3B76AE-F3CD-015C-3AEC-CBA055C058D6}"/>
              </a:ext>
            </a:extLst>
          </p:cNvPr>
          <p:cNvSpPr>
            <a:spLocks noGrp="1"/>
          </p:cNvSpPr>
          <p:nvPr>
            <p:ph type="sldNum" sz="quarter" idx="12"/>
          </p:nvPr>
        </p:nvSpPr>
        <p:spPr/>
        <p:txBody>
          <a:bodyPr/>
          <a:lstStyle/>
          <a:p>
            <a:fld id="{330EA680-D336-4FF7-8B7A-9848BB0A1C32}" type="slidenum">
              <a:rPr lang="en-GB"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66E55-AB9C-7511-2C9D-8DB78D07CAC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Dataset Analysis</a:t>
            </a: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441E04C-7549-974A-580E-A9BC686E0655}"/>
              </a:ext>
            </a:extLst>
          </p:cNvPr>
          <p:cNvSpPr>
            <a:spLocks noGrp="1"/>
          </p:cNvSpPr>
          <p:nvPr>
            <p:ph type="sldNum" sz="quarter" idx="12"/>
          </p:nvPr>
        </p:nvSpPr>
        <p:spPr/>
        <p:txBody>
          <a:bodyPr/>
          <a:lstStyle/>
          <a:p>
            <a:fld id="{330EA680-D336-4FF7-8B7A-9848BB0A1C32}" type="slidenum">
              <a:rPr lang="en-GB" smtClean="0"/>
              <a:t>10</a:t>
            </a:fld>
            <a:endParaRPr lang="en-US"/>
          </a:p>
        </p:txBody>
      </p:sp>
    </p:spTree>
    <p:extLst>
      <p:ext uri="{BB962C8B-B14F-4D97-AF65-F5344CB8AC3E}">
        <p14:creationId xmlns:p14="http://schemas.microsoft.com/office/powerpoint/2010/main" val="231716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Logistic Regression</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1609514"/>
          </a:xfrm>
        </p:spPr>
        <p:txBody>
          <a:bodyPr vert="horz" lIns="91440" tIns="45720" rIns="91440" bIns="45720" rtlCol="0" anchor="ctr">
            <a:normAutofit/>
          </a:bodyPr>
          <a:lstStyle/>
          <a:p>
            <a:pPr>
              <a:buFont typeface="Arial"/>
              <a:buChar char="•"/>
            </a:pPr>
            <a:r>
              <a:rPr lang="en-GB" sz="2000" dirty="0">
                <a:cs typeface="Calibri"/>
              </a:rPr>
              <a:t>Imported libraries needed to be used and reading the data</a:t>
            </a:r>
          </a:p>
          <a:p>
            <a:pPr>
              <a:buFont typeface="Arial"/>
            </a:pPr>
            <a:endParaRPr lang="en-GB" sz="2000" dirty="0">
              <a:cs typeface="Calibri"/>
            </a:endParaRPr>
          </a:p>
          <a:p>
            <a:endParaRPr lang="en-GB" sz="2000">
              <a:cs typeface="Calibri"/>
            </a:endParaRPr>
          </a:p>
          <a:p>
            <a:pPr marL="0" indent="0">
              <a:buNone/>
            </a:pPr>
            <a:endParaRPr lang="en-GB" sz="2000">
              <a:cs typeface="Calibri"/>
            </a:endParaRPr>
          </a:p>
        </p:txBody>
      </p:sp>
      <p:sp>
        <p:nvSpPr>
          <p:cNvPr id="6" name="TextBox 5">
            <a:extLst>
              <a:ext uri="{FF2B5EF4-FFF2-40B4-BE49-F238E27FC236}">
                <a16:creationId xmlns:a16="http://schemas.microsoft.com/office/drawing/2014/main" id="{CD13D8F1-6FF2-DA41-52A3-A5C05E631732}"/>
              </a:ext>
            </a:extLst>
          </p:cNvPr>
          <p:cNvSpPr txBox="1"/>
          <p:nvPr/>
        </p:nvSpPr>
        <p:spPr>
          <a:xfrm>
            <a:off x="244162" y="4188316"/>
            <a:ext cx="66031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Removing unnecessary data and splitting.</a:t>
            </a:r>
          </a:p>
        </p:txBody>
      </p:sp>
      <p:sp>
        <p:nvSpPr>
          <p:cNvPr id="9" name="Slide Number Placeholder 8">
            <a:extLst>
              <a:ext uri="{FF2B5EF4-FFF2-40B4-BE49-F238E27FC236}">
                <a16:creationId xmlns:a16="http://schemas.microsoft.com/office/drawing/2014/main" id="{2AA33FD2-9E2D-D33A-363C-07345F8D90BC}"/>
              </a:ext>
            </a:extLst>
          </p:cNvPr>
          <p:cNvSpPr>
            <a:spLocks noGrp="1"/>
          </p:cNvSpPr>
          <p:nvPr>
            <p:ph type="sldNum" sz="quarter" idx="12"/>
          </p:nvPr>
        </p:nvSpPr>
        <p:spPr/>
        <p:txBody>
          <a:bodyPr/>
          <a:lstStyle/>
          <a:p>
            <a:fld id="{330EA680-D336-4FF7-8B7A-9848BB0A1C32}" type="slidenum">
              <a:rPr lang="en-GB" smtClean="0"/>
              <a:t>100</a:t>
            </a:fld>
            <a:endParaRPr lang="en-US"/>
          </a:p>
        </p:txBody>
      </p:sp>
      <p:pic>
        <p:nvPicPr>
          <p:cNvPr id="13" name="Picture 12">
            <a:extLst>
              <a:ext uri="{FF2B5EF4-FFF2-40B4-BE49-F238E27FC236}">
                <a16:creationId xmlns:a16="http://schemas.microsoft.com/office/drawing/2014/main" id="{8CFE142B-7284-6E39-F63F-1B49059BC324}"/>
              </a:ext>
            </a:extLst>
          </p:cNvPr>
          <p:cNvPicPr>
            <a:picLocks noChangeAspect="1"/>
          </p:cNvPicPr>
          <p:nvPr/>
        </p:nvPicPr>
        <p:blipFill>
          <a:blip r:embed="rId2"/>
          <a:stretch>
            <a:fillRect/>
          </a:stretch>
        </p:blipFill>
        <p:spPr>
          <a:xfrm>
            <a:off x="3913" y="2355397"/>
            <a:ext cx="5658937" cy="1616047"/>
          </a:xfrm>
          <a:prstGeom prst="rect">
            <a:avLst/>
          </a:prstGeom>
        </p:spPr>
      </p:pic>
      <p:pic>
        <p:nvPicPr>
          <p:cNvPr id="17" name="Picture 16">
            <a:extLst>
              <a:ext uri="{FF2B5EF4-FFF2-40B4-BE49-F238E27FC236}">
                <a16:creationId xmlns:a16="http://schemas.microsoft.com/office/drawing/2014/main" id="{E2F6020A-1064-10EC-A855-4B38A2EBF68F}"/>
              </a:ext>
            </a:extLst>
          </p:cNvPr>
          <p:cNvPicPr>
            <a:picLocks noChangeAspect="1"/>
          </p:cNvPicPr>
          <p:nvPr/>
        </p:nvPicPr>
        <p:blipFill>
          <a:blip r:embed="rId3"/>
          <a:stretch>
            <a:fillRect/>
          </a:stretch>
        </p:blipFill>
        <p:spPr>
          <a:xfrm>
            <a:off x="5720801" y="2456410"/>
            <a:ext cx="6073666" cy="1476319"/>
          </a:xfrm>
          <a:prstGeom prst="rect">
            <a:avLst/>
          </a:prstGeom>
        </p:spPr>
      </p:pic>
      <p:pic>
        <p:nvPicPr>
          <p:cNvPr id="21" name="Picture 20">
            <a:extLst>
              <a:ext uri="{FF2B5EF4-FFF2-40B4-BE49-F238E27FC236}">
                <a16:creationId xmlns:a16="http://schemas.microsoft.com/office/drawing/2014/main" id="{DC7B02D0-E7A7-F7E2-91DF-6113A69F88A6}"/>
              </a:ext>
            </a:extLst>
          </p:cNvPr>
          <p:cNvPicPr>
            <a:picLocks noChangeAspect="1"/>
          </p:cNvPicPr>
          <p:nvPr/>
        </p:nvPicPr>
        <p:blipFill>
          <a:blip r:embed="rId4"/>
          <a:stretch>
            <a:fillRect/>
          </a:stretch>
        </p:blipFill>
        <p:spPr>
          <a:xfrm>
            <a:off x="0" y="4697475"/>
            <a:ext cx="11979678" cy="434378"/>
          </a:xfrm>
          <a:prstGeom prst="rect">
            <a:avLst/>
          </a:prstGeom>
        </p:spPr>
      </p:pic>
      <p:pic>
        <p:nvPicPr>
          <p:cNvPr id="23" name="Picture 22">
            <a:extLst>
              <a:ext uri="{FF2B5EF4-FFF2-40B4-BE49-F238E27FC236}">
                <a16:creationId xmlns:a16="http://schemas.microsoft.com/office/drawing/2014/main" id="{FD9DBC92-E9EC-418A-0EB5-A5FD563A9490}"/>
              </a:ext>
            </a:extLst>
          </p:cNvPr>
          <p:cNvPicPr>
            <a:picLocks noChangeAspect="1"/>
          </p:cNvPicPr>
          <p:nvPr/>
        </p:nvPicPr>
        <p:blipFill>
          <a:blip r:embed="rId5"/>
          <a:stretch>
            <a:fillRect/>
          </a:stretch>
        </p:blipFill>
        <p:spPr>
          <a:xfrm>
            <a:off x="712487" y="5359838"/>
            <a:ext cx="5959356" cy="815411"/>
          </a:xfrm>
          <a:prstGeom prst="rect">
            <a:avLst/>
          </a:prstGeom>
        </p:spPr>
      </p:pic>
    </p:spTree>
    <p:extLst>
      <p:ext uri="{BB962C8B-B14F-4D97-AF65-F5344CB8AC3E}">
        <p14:creationId xmlns:p14="http://schemas.microsoft.com/office/powerpoint/2010/main" val="32571737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 Logistic Regression</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1641711"/>
          </a:xfrm>
        </p:spPr>
        <p:txBody>
          <a:bodyPr vert="horz" lIns="91440" tIns="45720" rIns="91440" bIns="45720" rtlCol="0" anchor="ctr">
            <a:normAutofit/>
          </a:bodyPr>
          <a:lstStyle/>
          <a:p>
            <a:pPr marL="342900" indent="-342900"/>
            <a:r>
              <a:rPr lang="en-GB" sz="2000" dirty="0">
                <a:cs typeface="Calibri"/>
              </a:rPr>
              <a:t>using </a:t>
            </a:r>
            <a:r>
              <a:rPr lang="en-GB" sz="2000" dirty="0" err="1">
                <a:cs typeface="Calibri"/>
              </a:rPr>
              <a:t>LogisticRegression</a:t>
            </a:r>
            <a:r>
              <a:rPr lang="en-GB" sz="2000" dirty="0">
                <a:cs typeface="Calibri"/>
              </a:rPr>
              <a:t>() to fit the model and predict accordingly</a:t>
            </a:r>
          </a:p>
          <a:p>
            <a:pPr marL="0" indent="0">
              <a:buNone/>
            </a:pPr>
            <a:endParaRPr lang="en-GB" sz="2000" dirty="0">
              <a:cs typeface="Calibri"/>
            </a:endParaRPr>
          </a:p>
          <a:p>
            <a:pPr marL="0" indent="0">
              <a:buNone/>
            </a:pPr>
            <a:endParaRPr lang="en-GB" sz="2000" dirty="0">
              <a:cs typeface="Calibri"/>
            </a:endParaRPr>
          </a:p>
        </p:txBody>
      </p:sp>
      <p:sp>
        <p:nvSpPr>
          <p:cNvPr id="5" name="Slide Number Placeholder 4">
            <a:extLst>
              <a:ext uri="{FF2B5EF4-FFF2-40B4-BE49-F238E27FC236}">
                <a16:creationId xmlns:a16="http://schemas.microsoft.com/office/drawing/2014/main" id="{FDB16C59-329C-FD40-85F4-17883A0E491A}"/>
              </a:ext>
            </a:extLst>
          </p:cNvPr>
          <p:cNvSpPr>
            <a:spLocks noGrp="1"/>
          </p:cNvSpPr>
          <p:nvPr>
            <p:ph type="sldNum" sz="quarter" idx="12"/>
          </p:nvPr>
        </p:nvSpPr>
        <p:spPr/>
        <p:txBody>
          <a:bodyPr/>
          <a:lstStyle/>
          <a:p>
            <a:fld id="{330EA680-D336-4FF7-8B7A-9848BB0A1C32}" type="slidenum">
              <a:rPr lang="en-GB" smtClean="0"/>
              <a:t>101</a:t>
            </a:fld>
            <a:endParaRPr lang="en-US"/>
          </a:p>
        </p:txBody>
      </p:sp>
      <p:pic>
        <p:nvPicPr>
          <p:cNvPr id="7" name="Picture 6">
            <a:extLst>
              <a:ext uri="{FF2B5EF4-FFF2-40B4-BE49-F238E27FC236}">
                <a16:creationId xmlns:a16="http://schemas.microsoft.com/office/drawing/2014/main" id="{A22DDEB9-C926-F7AC-C1B8-8C314B9A2DE6}"/>
              </a:ext>
            </a:extLst>
          </p:cNvPr>
          <p:cNvPicPr>
            <a:picLocks noChangeAspect="1"/>
          </p:cNvPicPr>
          <p:nvPr/>
        </p:nvPicPr>
        <p:blipFill>
          <a:blip r:embed="rId2"/>
          <a:stretch>
            <a:fillRect/>
          </a:stretch>
        </p:blipFill>
        <p:spPr>
          <a:xfrm>
            <a:off x="935239" y="2793000"/>
            <a:ext cx="7398055" cy="2712253"/>
          </a:xfrm>
          <a:prstGeom prst="rect">
            <a:avLst/>
          </a:prstGeom>
        </p:spPr>
      </p:pic>
    </p:spTree>
    <p:extLst>
      <p:ext uri="{BB962C8B-B14F-4D97-AF65-F5344CB8AC3E}">
        <p14:creationId xmlns:p14="http://schemas.microsoft.com/office/powerpoint/2010/main" val="3095935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 Logistic Regression</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817184" y="1595047"/>
            <a:ext cx="10917178" cy="1641711"/>
          </a:xfrm>
        </p:spPr>
        <p:txBody>
          <a:bodyPr vert="horz" lIns="91440" tIns="45720" rIns="91440" bIns="45720" rtlCol="0" anchor="ctr">
            <a:normAutofit/>
          </a:bodyPr>
          <a:lstStyle/>
          <a:p>
            <a:pPr marL="342900" indent="-342900"/>
            <a:r>
              <a:rPr lang="en-GB" sz="2000" dirty="0">
                <a:cs typeface="Calibri"/>
              </a:rPr>
              <a:t>Then, printing a classification report for both training and testing data. </a:t>
            </a:r>
          </a:p>
          <a:p>
            <a:pPr marL="0" indent="0">
              <a:buNone/>
            </a:pPr>
            <a:endParaRPr lang="en-GB" sz="2000" dirty="0">
              <a:cs typeface="Calibri"/>
            </a:endParaRPr>
          </a:p>
          <a:p>
            <a:pPr marL="0" indent="0">
              <a:buNone/>
            </a:pPr>
            <a:endParaRPr lang="en-GB" sz="2000" dirty="0">
              <a:cs typeface="Calibri"/>
            </a:endParaRPr>
          </a:p>
        </p:txBody>
      </p:sp>
      <p:sp>
        <p:nvSpPr>
          <p:cNvPr id="4" name="Slide Number Placeholder 3">
            <a:extLst>
              <a:ext uri="{FF2B5EF4-FFF2-40B4-BE49-F238E27FC236}">
                <a16:creationId xmlns:a16="http://schemas.microsoft.com/office/drawing/2014/main" id="{64BDB855-AC11-31D9-4592-399E75B0727B}"/>
              </a:ext>
            </a:extLst>
          </p:cNvPr>
          <p:cNvSpPr>
            <a:spLocks noGrp="1"/>
          </p:cNvSpPr>
          <p:nvPr>
            <p:ph type="sldNum" sz="quarter" idx="12"/>
          </p:nvPr>
        </p:nvSpPr>
        <p:spPr/>
        <p:txBody>
          <a:bodyPr/>
          <a:lstStyle/>
          <a:p>
            <a:fld id="{330EA680-D336-4FF7-8B7A-9848BB0A1C32}" type="slidenum">
              <a:rPr lang="en-GB" smtClean="0"/>
              <a:t>102</a:t>
            </a:fld>
            <a:endParaRPr lang="en-US"/>
          </a:p>
        </p:txBody>
      </p:sp>
      <p:pic>
        <p:nvPicPr>
          <p:cNvPr id="9" name="Picture 8">
            <a:extLst>
              <a:ext uri="{FF2B5EF4-FFF2-40B4-BE49-F238E27FC236}">
                <a16:creationId xmlns:a16="http://schemas.microsoft.com/office/drawing/2014/main" id="{4FA72808-833A-1C2A-95DC-D1DFBF2DFF6B}"/>
              </a:ext>
            </a:extLst>
          </p:cNvPr>
          <p:cNvPicPr>
            <a:picLocks noChangeAspect="1"/>
          </p:cNvPicPr>
          <p:nvPr/>
        </p:nvPicPr>
        <p:blipFill>
          <a:blip r:embed="rId2"/>
          <a:stretch>
            <a:fillRect/>
          </a:stretch>
        </p:blipFill>
        <p:spPr>
          <a:xfrm>
            <a:off x="359546" y="2344782"/>
            <a:ext cx="5664182" cy="3641239"/>
          </a:xfrm>
          <a:prstGeom prst="rect">
            <a:avLst/>
          </a:prstGeom>
        </p:spPr>
      </p:pic>
      <p:pic>
        <p:nvPicPr>
          <p:cNvPr id="13" name="Picture 12">
            <a:extLst>
              <a:ext uri="{FF2B5EF4-FFF2-40B4-BE49-F238E27FC236}">
                <a16:creationId xmlns:a16="http://schemas.microsoft.com/office/drawing/2014/main" id="{E8C50EC9-90B7-ACD1-0C89-F5BF713B2CEF}"/>
              </a:ext>
            </a:extLst>
          </p:cNvPr>
          <p:cNvPicPr>
            <a:picLocks noChangeAspect="1"/>
          </p:cNvPicPr>
          <p:nvPr/>
        </p:nvPicPr>
        <p:blipFill>
          <a:blip r:embed="rId3"/>
          <a:stretch>
            <a:fillRect/>
          </a:stretch>
        </p:blipFill>
        <p:spPr>
          <a:xfrm>
            <a:off x="6023728" y="2208257"/>
            <a:ext cx="5637229" cy="3402833"/>
          </a:xfrm>
          <a:prstGeom prst="rect">
            <a:avLst/>
          </a:prstGeom>
        </p:spPr>
      </p:pic>
    </p:spTree>
    <p:extLst>
      <p:ext uri="{BB962C8B-B14F-4D97-AF65-F5344CB8AC3E}">
        <p14:creationId xmlns:p14="http://schemas.microsoft.com/office/powerpoint/2010/main" val="3883691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What is Random Forest</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4947288"/>
          </a:xfrm>
        </p:spPr>
        <p:txBody>
          <a:bodyPr vert="horz" lIns="91440" tIns="45720" rIns="91440" bIns="45720" rtlCol="0" anchor="ctr">
            <a:normAutofit/>
          </a:bodyPr>
          <a:lstStyle/>
          <a:p>
            <a:pPr marL="0" indent="0">
              <a:buNone/>
            </a:pPr>
            <a:r>
              <a:rPr lang="en-GB" sz="2000" dirty="0">
                <a:ea typeface="+mn-lt"/>
                <a:cs typeface="+mn-lt"/>
              </a:rPr>
              <a:t>Random forest is a commonly-used machine learning algorithm trademarked by Leo </a:t>
            </a:r>
            <a:r>
              <a:rPr lang="en-GB" sz="2000" dirty="0" err="1">
                <a:ea typeface="+mn-lt"/>
                <a:cs typeface="+mn-lt"/>
              </a:rPr>
              <a:t>Breiman</a:t>
            </a:r>
            <a:r>
              <a:rPr lang="en-GB" sz="2000" dirty="0">
                <a:ea typeface="+mn-lt"/>
                <a:cs typeface="+mn-lt"/>
              </a:rPr>
              <a:t> and Adele Cutler, which combines the output of multiple decision trees to reach a single result. Its ease of use and flexibility have </a:t>
            </a:r>
            <a:r>
              <a:rPr lang="en-GB" sz="2000" dirty="0" err="1">
                <a:ea typeface="+mn-lt"/>
                <a:cs typeface="+mn-lt"/>
              </a:rPr>
              <a:t>fueld</a:t>
            </a:r>
            <a:r>
              <a:rPr lang="en-GB" sz="2000" dirty="0">
                <a:ea typeface="+mn-lt"/>
                <a:cs typeface="+mn-lt"/>
              </a:rPr>
              <a:t> its adoption, as it handles both classification and regression problems.</a:t>
            </a:r>
            <a:endParaRPr lang="en-US" dirty="0"/>
          </a:p>
          <a:p>
            <a:endParaRPr lang="en-GB" sz="200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892BE1B8-C6AF-AF84-DD7C-60C9595F6299}"/>
              </a:ext>
            </a:extLst>
          </p:cNvPr>
          <p:cNvSpPr>
            <a:spLocks noGrp="1"/>
          </p:cNvSpPr>
          <p:nvPr>
            <p:ph type="sldNum" sz="quarter" idx="12"/>
          </p:nvPr>
        </p:nvSpPr>
        <p:spPr/>
        <p:txBody>
          <a:bodyPr/>
          <a:lstStyle/>
          <a:p>
            <a:fld id="{330EA680-D336-4FF7-8B7A-9848BB0A1C32}" type="slidenum">
              <a:rPr lang="en-GB" smtClean="0"/>
              <a:t>103</a:t>
            </a:fld>
            <a:endParaRPr lang="en-US"/>
          </a:p>
        </p:txBody>
      </p:sp>
    </p:spTree>
    <p:extLst>
      <p:ext uri="{BB962C8B-B14F-4D97-AF65-F5344CB8AC3E}">
        <p14:creationId xmlns:p14="http://schemas.microsoft.com/office/powerpoint/2010/main" val="1634495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 Random Forest</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02029" y="1841892"/>
            <a:ext cx="10917178" cy="2629091"/>
          </a:xfrm>
        </p:spPr>
        <p:txBody>
          <a:bodyPr vert="horz" lIns="91440" tIns="45720" rIns="91440" bIns="45720" rtlCol="0" anchor="ctr">
            <a:normAutofit/>
          </a:bodyPr>
          <a:lstStyle/>
          <a:p>
            <a:pPr marL="342900" indent="-342900"/>
            <a:r>
              <a:rPr lang="en-GB" sz="2000" dirty="0">
                <a:cs typeface="Calibri"/>
              </a:rPr>
              <a:t>Importing important libraries of </a:t>
            </a:r>
            <a:r>
              <a:rPr lang="en-GB" sz="2000" dirty="0" err="1">
                <a:cs typeface="Calibri"/>
              </a:rPr>
              <a:t>sklearn</a:t>
            </a:r>
            <a:r>
              <a:rPr lang="en-GB" sz="2000" dirty="0">
                <a:cs typeface="Calibri"/>
              </a:rPr>
              <a:t>.</a:t>
            </a:r>
          </a:p>
          <a:p>
            <a:pPr marL="342900" indent="-342900"/>
            <a:r>
              <a:rPr lang="en-GB" sz="2000" dirty="0">
                <a:cs typeface="Calibri"/>
              </a:rPr>
              <a:t>Splitting and classifying the X and Y variable into train and test.</a:t>
            </a:r>
          </a:p>
          <a:p>
            <a:pPr marL="342900" indent="-342900"/>
            <a:r>
              <a:rPr lang="en-GB" sz="2000" dirty="0">
                <a:cs typeface="Calibri"/>
              </a:rPr>
              <a:t>Using </a:t>
            </a:r>
            <a:r>
              <a:rPr lang="en-GB" sz="2000" dirty="0" err="1">
                <a:cs typeface="Calibri"/>
              </a:rPr>
              <a:t>make_classification</a:t>
            </a:r>
            <a:r>
              <a:rPr lang="en-GB" sz="2000" dirty="0">
                <a:cs typeface="Calibri"/>
              </a:rPr>
              <a:t> as a boosting factor for the better accuracy.</a:t>
            </a:r>
          </a:p>
          <a:p>
            <a:pPr marL="342900" indent="-342900"/>
            <a:endParaRPr lang="en-GB" sz="2000" dirty="0">
              <a:cs typeface="Calibri"/>
            </a:endParaRPr>
          </a:p>
          <a:p>
            <a:pPr marL="0" indent="0">
              <a:buNone/>
            </a:pPr>
            <a:endParaRPr lang="en-GB" sz="2000" dirty="0">
              <a:cs typeface="Calibri"/>
            </a:endParaRPr>
          </a:p>
          <a:p>
            <a:endParaRPr lang="en-GB" sz="2000">
              <a:cs typeface="Calibri"/>
            </a:endParaRPr>
          </a:p>
          <a:p>
            <a:pPr marL="0" indent="0">
              <a:buNone/>
            </a:pPr>
            <a:endParaRPr lang="en-GB" sz="2000">
              <a:cs typeface="Calibri"/>
            </a:endParaRPr>
          </a:p>
        </p:txBody>
      </p:sp>
      <p:pic>
        <p:nvPicPr>
          <p:cNvPr id="5" name="Picture 5" descr="Text&#10;&#10;Description automatically generated">
            <a:extLst>
              <a:ext uri="{FF2B5EF4-FFF2-40B4-BE49-F238E27FC236}">
                <a16:creationId xmlns:a16="http://schemas.microsoft.com/office/drawing/2014/main" id="{5F1A5BD2-2F18-B7DA-C95A-05233CA991DE}"/>
              </a:ext>
            </a:extLst>
          </p:cNvPr>
          <p:cNvPicPr>
            <a:picLocks noChangeAspect="1"/>
          </p:cNvPicPr>
          <p:nvPr/>
        </p:nvPicPr>
        <p:blipFill>
          <a:blip r:embed="rId2"/>
          <a:stretch>
            <a:fillRect/>
          </a:stretch>
        </p:blipFill>
        <p:spPr>
          <a:xfrm>
            <a:off x="463639" y="3014144"/>
            <a:ext cx="5243847" cy="1462923"/>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79B4421-12F9-8AB8-60BD-7477E3A3C22B}"/>
              </a:ext>
            </a:extLst>
          </p:cNvPr>
          <p:cNvPicPr>
            <a:picLocks noChangeAspect="1"/>
          </p:cNvPicPr>
          <p:nvPr/>
        </p:nvPicPr>
        <p:blipFill>
          <a:blip r:embed="rId3"/>
          <a:stretch>
            <a:fillRect/>
          </a:stretch>
        </p:blipFill>
        <p:spPr>
          <a:xfrm>
            <a:off x="463637" y="4476564"/>
            <a:ext cx="7336664" cy="2187098"/>
          </a:xfrm>
          <a:prstGeom prst="rect">
            <a:avLst/>
          </a:prstGeom>
        </p:spPr>
      </p:pic>
      <p:pic>
        <p:nvPicPr>
          <p:cNvPr id="7" name="Picture 8" descr="Table&#10;&#10;Description automatically generated">
            <a:extLst>
              <a:ext uri="{FF2B5EF4-FFF2-40B4-BE49-F238E27FC236}">
                <a16:creationId xmlns:a16="http://schemas.microsoft.com/office/drawing/2014/main" id="{CA56CB9A-F476-8512-1FB2-7791D5514450}"/>
              </a:ext>
            </a:extLst>
          </p:cNvPr>
          <p:cNvPicPr>
            <a:picLocks noChangeAspect="1"/>
          </p:cNvPicPr>
          <p:nvPr/>
        </p:nvPicPr>
        <p:blipFill>
          <a:blip r:embed="rId4"/>
          <a:stretch>
            <a:fillRect/>
          </a:stretch>
        </p:blipFill>
        <p:spPr>
          <a:xfrm>
            <a:off x="7965582" y="1796758"/>
            <a:ext cx="4009621" cy="4541635"/>
          </a:xfrm>
          <a:prstGeom prst="rect">
            <a:avLst/>
          </a:prstGeom>
        </p:spPr>
      </p:pic>
      <p:sp>
        <p:nvSpPr>
          <p:cNvPr id="4" name="Slide Number Placeholder 3">
            <a:extLst>
              <a:ext uri="{FF2B5EF4-FFF2-40B4-BE49-F238E27FC236}">
                <a16:creationId xmlns:a16="http://schemas.microsoft.com/office/drawing/2014/main" id="{A923752D-0DA6-8E2C-513D-A9BE2DB4975C}"/>
              </a:ext>
            </a:extLst>
          </p:cNvPr>
          <p:cNvSpPr>
            <a:spLocks noGrp="1"/>
          </p:cNvSpPr>
          <p:nvPr>
            <p:ph type="sldNum" sz="quarter" idx="12"/>
          </p:nvPr>
        </p:nvSpPr>
        <p:spPr/>
        <p:txBody>
          <a:bodyPr/>
          <a:lstStyle/>
          <a:p>
            <a:fld id="{330EA680-D336-4FF7-8B7A-9848BB0A1C32}" type="slidenum">
              <a:rPr lang="en-GB" smtClean="0"/>
              <a:t>104</a:t>
            </a:fld>
            <a:endParaRPr lang="en-US"/>
          </a:p>
        </p:txBody>
      </p:sp>
    </p:spTree>
    <p:extLst>
      <p:ext uri="{BB962C8B-B14F-4D97-AF65-F5344CB8AC3E}">
        <p14:creationId xmlns:p14="http://schemas.microsoft.com/office/powerpoint/2010/main" val="2842996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Random Forest</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1341204"/>
          </a:xfrm>
        </p:spPr>
        <p:txBody>
          <a:bodyPr vert="horz" lIns="91440" tIns="45720" rIns="91440" bIns="45720" rtlCol="0" anchor="ctr">
            <a:normAutofit/>
          </a:bodyPr>
          <a:lstStyle/>
          <a:p>
            <a:pPr>
              <a:buFont typeface="Arial"/>
              <a:buChar char="•"/>
            </a:pPr>
            <a:r>
              <a:rPr lang="en-GB" sz="2000" dirty="0">
                <a:cs typeface="Calibri"/>
              </a:rPr>
              <a:t>Similarly, using our model and predict on test data.</a:t>
            </a:r>
          </a:p>
          <a:p>
            <a:endParaRPr lang="en-GB" sz="2000">
              <a:cs typeface="Calibri"/>
            </a:endParaRPr>
          </a:p>
          <a:p>
            <a:pPr marL="0" indent="0">
              <a:buNone/>
            </a:pPr>
            <a:endParaRPr lang="en-GB" sz="2000">
              <a:cs typeface="Calibri"/>
            </a:endParaRPr>
          </a:p>
        </p:txBody>
      </p:sp>
      <p:pic>
        <p:nvPicPr>
          <p:cNvPr id="11" name="Picture 6" descr="A picture containing chart&#10;&#10;Description automatically generated">
            <a:extLst>
              <a:ext uri="{FF2B5EF4-FFF2-40B4-BE49-F238E27FC236}">
                <a16:creationId xmlns:a16="http://schemas.microsoft.com/office/drawing/2014/main" id="{A574A36D-ECFC-B99E-1E26-77A04875E690}"/>
              </a:ext>
            </a:extLst>
          </p:cNvPr>
          <p:cNvPicPr>
            <a:picLocks noChangeAspect="1"/>
          </p:cNvPicPr>
          <p:nvPr/>
        </p:nvPicPr>
        <p:blipFill>
          <a:blip r:embed="rId2"/>
          <a:stretch>
            <a:fillRect/>
          </a:stretch>
        </p:blipFill>
        <p:spPr>
          <a:xfrm>
            <a:off x="935865" y="2381030"/>
            <a:ext cx="10706635" cy="4124359"/>
          </a:xfrm>
          <a:prstGeom prst="rect">
            <a:avLst/>
          </a:prstGeom>
        </p:spPr>
      </p:pic>
      <p:sp>
        <p:nvSpPr>
          <p:cNvPr id="4" name="Slide Number Placeholder 3">
            <a:extLst>
              <a:ext uri="{FF2B5EF4-FFF2-40B4-BE49-F238E27FC236}">
                <a16:creationId xmlns:a16="http://schemas.microsoft.com/office/drawing/2014/main" id="{86B48183-0C38-1703-C50D-46D1469ABFDF}"/>
              </a:ext>
            </a:extLst>
          </p:cNvPr>
          <p:cNvSpPr>
            <a:spLocks noGrp="1"/>
          </p:cNvSpPr>
          <p:nvPr>
            <p:ph type="sldNum" sz="quarter" idx="12"/>
          </p:nvPr>
        </p:nvSpPr>
        <p:spPr/>
        <p:txBody>
          <a:bodyPr/>
          <a:lstStyle/>
          <a:p>
            <a:fld id="{330EA680-D336-4FF7-8B7A-9848BB0A1C32}" type="slidenum">
              <a:rPr lang="en-GB" smtClean="0"/>
              <a:t>105</a:t>
            </a:fld>
            <a:endParaRPr lang="en-US"/>
          </a:p>
        </p:txBody>
      </p:sp>
    </p:spTree>
    <p:extLst>
      <p:ext uri="{BB962C8B-B14F-4D97-AF65-F5344CB8AC3E}">
        <p14:creationId xmlns:p14="http://schemas.microsoft.com/office/powerpoint/2010/main" val="656433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 Random Forest</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1523655"/>
          </a:xfrm>
        </p:spPr>
        <p:txBody>
          <a:bodyPr vert="horz" lIns="91440" tIns="45720" rIns="91440" bIns="45720" rtlCol="0" anchor="ctr">
            <a:normAutofit/>
          </a:bodyPr>
          <a:lstStyle/>
          <a:p>
            <a:pPr marL="0" indent="0">
              <a:buNone/>
            </a:pPr>
            <a:r>
              <a:rPr lang="en-GB" sz="2000" dirty="0">
                <a:cs typeface="Calibri"/>
              </a:rPr>
              <a:t>After that, calculating the accuracy, performance matrix, f1 score and plotting a ROC curve for both train and test data. </a:t>
            </a:r>
          </a:p>
          <a:p>
            <a:endParaRPr lang="en-GB" sz="2000">
              <a:cs typeface="Calibri"/>
            </a:endParaRPr>
          </a:p>
          <a:p>
            <a:pPr marL="0" indent="0">
              <a:buNone/>
            </a:pPr>
            <a:endParaRPr lang="en-GB" sz="2000">
              <a:cs typeface="Calibri"/>
            </a:endParaRPr>
          </a:p>
        </p:txBody>
      </p:sp>
      <p:pic>
        <p:nvPicPr>
          <p:cNvPr id="19" name="Picture 19" descr="Table&#10;&#10;Description automatically generated">
            <a:extLst>
              <a:ext uri="{FF2B5EF4-FFF2-40B4-BE49-F238E27FC236}">
                <a16:creationId xmlns:a16="http://schemas.microsoft.com/office/drawing/2014/main" id="{511A3623-0CAC-9A2F-1CEB-8F64C020DF1D}"/>
              </a:ext>
            </a:extLst>
          </p:cNvPr>
          <p:cNvPicPr>
            <a:picLocks noChangeAspect="1"/>
          </p:cNvPicPr>
          <p:nvPr/>
        </p:nvPicPr>
        <p:blipFill>
          <a:blip r:embed="rId2"/>
          <a:stretch>
            <a:fillRect/>
          </a:stretch>
        </p:blipFill>
        <p:spPr>
          <a:xfrm>
            <a:off x="603161" y="2667000"/>
            <a:ext cx="5318974" cy="3895859"/>
          </a:xfrm>
          <a:prstGeom prst="rect">
            <a:avLst/>
          </a:prstGeom>
        </p:spPr>
      </p:pic>
      <p:pic>
        <p:nvPicPr>
          <p:cNvPr id="20" name="Picture 20" descr="Table&#10;&#10;Description automatically generated">
            <a:extLst>
              <a:ext uri="{FF2B5EF4-FFF2-40B4-BE49-F238E27FC236}">
                <a16:creationId xmlns:a16="http://schemas.microsoft.com/office/drawing/2014/main" id="{D0B71CFE-5657-3A48-1C42-0ECAC1FED3D1}"/>
              </a:ext>
            </a:extLst>
          </p:cNvPr>
          <p:cNvPicPr>
            <a:picLocks noChangeAspect="1"/>
          </p:cNvPicPr>
          <p:nvPr/>
        </p:nvPicPr>
        <p:blipFill>
          <a:blip r:embed="rId3"/>
          <a:stretch>
            <a:fillRect/>
          </a:stretch>
        </p:blipFill>
        <p:spPr>
          <a:xfrm>
            <a:off x="6098147" y="2670207"/>
            <a:ext cx="5490692" cy="3900177"/>
          </a:xfrm>
          <a:prstGeom prst="rect">
            <a:avLst/>
          </a:prstGeom>
        </p:spPr>
      </p:pic>
      <p:sp>
        <p:nvSpPr>
          <p:cNvPr id="4" name="Slide Number Placeholder 3">
            <a:extLst>
              <a:ext uri="{FF2B5EF4-FFF2-40B4-BE49-F238E27FC236}">
                <a16:creationId xmlns:a16="http://schemas.microsoft.com/office/drawing/2014/main" id="{2093BDDB-F3A4-AA70-F9B9-4162F8CAAABA}"/>
              </a:ext>
            </a:extLst>
          </p:cNvPr>
          <p:cNvSpPr>
            <a:spLocks noGrp="1"/>
          </p:cNvSpPr>
          <p:nvPr>
            <p:ph type="sldNum" sz="quarter" idx="12"/>
          </p:nvPr>
        </p:nvSpPr>
        <p:spPr/>
        <p:txBody>
          <a:bodyPr/>
          <a:lstStyle/>
          <a:p>
            <a:fld id="{330EA680-D336-4FF7-8B7A-9848BB0A1C32}" type="slidenum">
              <a:rPr lang="en-GB" smtClean="0"/>
              <a:t>106</a:t>
            </a:fld>
            <a:endParaRPr lang="en-US"/>
          </a:p>
        </p:txBody>
      </p:sp>
    </p:spTree>
    <p:extLst>
      <p:ext uri="{BB962C8B-B14F-4D97-AF65-F5344CB8AC3E}">
        <p14:creationId xmlns:p14="http://schemas.microsoft.com/office/powerpoint/2010/main" val="29689433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Random Forest</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1469993"/>
          </a:xfrm>
        </p:spPr>
        <p:txBody>
          <a:bodyPr vert="horz" lIns="91440" tIns="45720" rIns="91440" bIns="45720" rtlCol="0" anchor="ctr">
            <a:normAutofit/>
          </a:bodyPr>
          <a:lstStyle/>
          <a:p>
            <a:pPr marL="0" indent="0">
              <a:buNone/>
            </a:pPr>
            <a:r>
              <a:rPr lang="en-GB" sz="2000" dirty="0">
                <a:cs typeface="Calibri"/>
              </a:rPr>
              <a:t>ROC curves are almost similar because of similar accuracy and other factors.</a:t>
            </a:r>
          </a:p>
          <a:p>
            <a:endParaRPr lang="en-GB" sz="2000">
              <a:cs typeface="Calibri"/>
            </a:endParaRPr>
          </a:p>
          <a:p>
            <a:pPr marL="0" indent="0">
              <a:buNone/>
            </a:pPr>
            <a:endParaRPr lang="en-GB" sz="2000">
              <a:cs typeface="Calibri"/>
            </a:endParaRPr>
          </a:p>
        </p:txBody>
      </p:sp>
      <p:pic>
        <p:nvPicPr>
          <p:cNvPr id="6" name="Picture 6" descr="Chart&#10;&#10;Description automatically generated">
            <a:extLst>
              <a:ext uri="{FF2B5EF4-FFF2-40B4-BE49-F238E27FC236}">
                <a16:creationId xmlns:a16="http://schemas.microsoft.com/office/drawing/2014/main" id="{BB6CAFBC-A17B-8013-512D-99160E12E89D}"/>
              </a:ext>
            </a:extLst>
          </p:cNvPr>
          <p:cNvPicPr>
            <a:picLocks noChangeAspect="1"/>
          </p:cNvPicPr>
          <p:nvPr/>
        </p:nvPicPr>
        <p:blipFill>
          <a:blip r:embed="rId2"/>
          <a:stretch>
            <a:fillRect/>
          </a:stretch>
        </p:blipFill>
        <p:spPr>
          <a:xfrm>
            <a:off x="935865" y="2835832"/>
            <a:ext cx="5329706" cy="3858700"/>
          </a:xfrm>
          <a:prstGeom prst="rect">
            <a:avLst/>
          </a:prstGeom>
        </p:spPr>
      </p:pic>
      <p:pic>
        <p:nvPicPr>
          <p:cNvPr id="7" name="Picture 8" descr="Chart&#10;&#10;Description automatically generated">
            <a:extLst>
              <a:ext uri="{FF2B5EF4-FFF2-40B4-BE49-F238E27FC236}">
                <a16:creationId xmlns:a16="http://schemas.microsoft.com/office/drawing/2014/main" id="{251B0B21-5E03-2695-1593-8A7CAA354A06}"/>
              </a:ext>
            </a:extLst>
          </p:cNvPr>
          <p:cNvPicPr>
            <a:picLocks noChangeAspect="1"/>
          </p:cNvPicPr>
          <p:nvPr/>
        </p:nvPicPr>
        <p:blipFill>
          <a:blip r:embed="rId3"/>
          <a:stretch>
            <a:fillRect/>
          </a:stretch>
        </p:blipFill>
        <p:spPr>
          <a:xfrm>
            <a:off x="6387922" y="2832653"/>
            <a:ext cx="5801932" cy="3682608"/>
          </a:xfrm>
          <a:prstGeom prst="rect">
            <a:avLst/>
          </a:prstGeom>
        </p:spPr>
      </p:pic>
      <p:sp>
        <p:nvSpPr>
          <p:cNvPr id="4" name="Slide Number Placeholder 3">
            <a:extLst>
              <a:ext uri="{FF2B5EF4-FFF2-40B4-BE49-F238E27FC236}">
                <a16:creationId xmlns:a16="http://schemas.microsoft.com/office/drawing/2014/main" id="{72786F56-531F-B125-9FE2-886F1F78DB85}"/>
              </a:ext>
            </a:extLst>
          </p:cNvPr>
          <p:cNvSpPr>
            <a:spLocks noGrp="1"/>
          </p:cNvSpPr>
          <p:nvPr>
            <p:ph type="sldNum" sz="quarter" idx="12"/>
          </p:nvPr>
        </p:nvSpPr>
        <p:spPr/>
        <p:txBody>
          <a:bodyPr/>
          <a:lstStyle/>
          <a:p>
            <a:fld id="{330EA680-D336-4FF7-8B7A-9848BB0A1C32}" type="slidenum">
              <a:rPr lang="en-GB" smtClean="0"/>
              <a:t>107</a:t>
            </a:fld>
            <a:endParaRPr lang="en-US"/>
          </a:p>
        </p:txBody>
      </p:sp>
    </p:spTree>
    <p:extLst>
      <p:ext uri="{BB962C8B-B14F-4D97-AF65-F5344CB8AC3E}">
        <p14:creationId xmlns:p14="http://schemas.microsoft.com/office/powerpoint/2010/main" val="27990919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cs typeface="Calibri Light"/>
              </a:rPr>
              <a:t>Conclusion</a:t>
            </a: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409724" y="1906286"/>
            <a:ext cx="11495246" cy="4947288"/>
          </a:xfrm>
        </p:spPr>
        <p:txBody>
          <a:bodyPr vert="horz" lIns="91440" tIns="45720" rIns="91440" bIns="45720" rtlCol="0" anchor="ctr">
            <a:normAutofit/>
          </a:bodyPr>
          <a:lstStyle/>
          <a:p>
            <a:pPr marL="457200" indent="-457200">
              <a:buAutoNum type="arabicPeriod"/>
            </a:pPr>
            <a:r>
              <a:rPr lang="en-GB" sz="2400" dirty="0">
                <a:cs typeface="Calibri"/>
              </a:rPr>
              <a:t>Overall, by comparing the performance of all the three models, Random Forest Classifier seems to be the best model for our prediction with the accuracy of 88%. This model has a good accuracy, precision and recall as well making it a robust model from all aspects and its way of segregating data into subsets and building different subset trees makes it a good model which can be used for huge data sets as compared to other two models mentioned below. </a:t>
            </a:r>
            <a:endParaRPr lang="en-US" sz="2400" dirty="0">
              <a:cs typeface="Calibri"/>
            </a:endParaRPr>
          </a:p>
          <a:p>
            <a:pPr marL="457200" indent="-457200">
              <a:buAutoNum type="arabicPeriod"/>
            </a:pPr>
            <a:r>
              <a:rPr lang="en-GB" sz="2400" dirty="0">
                <a:ea typeface="+mn-lt"/>
                <a:cs typeface="+mn-lt"/>
              </a:rPr>
              <a:t>Whereas the accuracy given by Logistic Regression is 50% as the data in our case is quite huge and Logistics does not perform that well on big data sets.</a:t>
            </a:r>
            <a:endParaRPr lang="en-GB" sz="2400" dirty="0">
              <a:cs typeface="Calibri"/>
            </a:endParaRPr>
          </a:p>
          <a:p>
            <a:pPr marL="457200" indent="-457200">
              <a:buAutoNum type="arabicPeriod"/>
            </a:pPr>
            <a:r>
              <a:rPr lang="en-GB" sz="2400" dirty="0">
                <a:ea typeface="+mn-lt"/>
                <a:cs typeface="+mn-lt"/>
              </a:rPr>
              <a:t>And with respect to accuracy given by Bayes Theorem is 50% this simply means that Naïve Bayes is not able to show difference between the categories and this model is  not fit for huge data sets.</a:t>
            </a:r>
            <a:endParaRPr lang="en-GB" sz="2400" dirty="0">
              <a:cs typeface="Calibri"/>
            </a:endParaRPr>
          </a:p>
          <a:p>
            <a:pPr marL="0" indent="0">
              <a:buNone/>
            </a:pPr>
            <a:endParaRPr lang="en-GB" sz="2400">
              <a:cs typeface="Calibri"/>
            </a:endParaRPr>
          </a:p>
        </p:txBody>
      </p:sp>
      <p:sp>
        <p:nvSpPr>
          <p:cNvPr id="4" name="Slide Number Placeholder 3">
            <a:extLst>
              <a:ext uri="{FF2B5EF4-FFF2-40B4-BE49-F238E27FC236}">
                <a16:creationId xmlns:a16="http://schemas.microsoft.com/office/drawing/2014/main" id="{7DC924C4-E6FE-56C9-B978-895C3FF8C052}"/>
              </a:ext>
            </a:extLst>
          </p:cNvPr>
          <p:cNvSpPr>
            <a:spLocks noGrp="1"/>
          </p:cNvSpPr>
          <p:nvPr>
            <p:ph type="sldNum" sz="quarter" idx="12"/>
          </p:nvPr>
        </p:nvSpPr>
        <p:spPr/>
        <p:txBody>
          <a:bodyPr/>
          <a:lstStyle/>
          <a:p>
            <a:fld id="{330EA680-D336-4FF7-8B7A-9848BB0A1C32}" type="slidenum">
              <a:rPr lang="en-GB" smtClean="0"/>
              <a:t>108</a:t>
            </a:fld>
            <a:endParaRPr lang="en-US"/>
          </a:p>
        </p:txBody>
      </p:sp>
    </p:spTree>
    <p:extLst>
      <p:ext uri="{BB962C8B-B14F-4D97-AF65-F5344CB8AC3E}">
        <p14:creationId xmlns:p14="http://schemas.microsoft.com/office/powerpoint/2010/main" val="36866916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cs typeface="Calibri Light"/>
              </a:rPr>
              <a:t>References</a:t>
            </a: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723836"/>
            <a:ext cx="10917178" cy="5129738"/>
          </a:xfrm>
        </p:spPr>
        <p:txBody>
          <a:bodyPr vert="horz" lIns="91440" tIns="45720" rIns="91440" bIns="45720" rtlCol="0" anchor="ctr">
            <a:normAutofit/>
          </a:bodyPr>
          <a:lstStyle/>
          <a:p>
            <a:r>
              <a:rPr lang="en-GB" sz="2000" dirty="0">
                <a:ea typeface="+mn-lt"/>
                <a:cs typeface="+mn-lt"/>
                <a:hlinkClick r:id="rId2"/>
              </a:rPr>
              <a:t>https://machinelearningmastery.com/metrics-evaluate-machine-learning-algorithms-python/</a:t>
            </a:r>
            <a:r>
              <a:rPr lang="en-GB" sz="2000" dirty="0">
                <a:ea typeface="+mn-lt"/>
                <a:cs typeface="+mn-lt"/>
              </a:rPr>
              <a:t> </a:t>
            </a:r>
            <a:endParaRPr lang="en-GB" sz="2000" dirty="0">
              <a:cs typeface="Calibri"/>
            </a:endParaRPr>
          </a:p>
          <a:p>
            <a:r>
              <a:rPr lang="en-GB" sz="2000" dirty="0">
                <a:ea typeface="+mn-lt"/>
                <a:cs typeface="+mn-lt"/>
                <a:hlinkClick r:id="rId3"/>
              </a:rPr>
              <a:t>https://scikit-learn.org/stable/modules/generated/sklearn.metrics.accuracy_score.html</a:t>
            </a:r>
            <a:r>
              <a:rPr lang="en-GB" sz="2000" dirty="0">
                <a:ea typeface="+mn-lt"/>
                <a:cs typeface="+mn-lt"/>
              </a:rPr>
              <a:t> </a:t>
            </a:r>
          </a:p>
          <a:p>
            <a:r>
              <a:rPr lang="en-GB" sz="2000" dirty="0">
                <a:ea typeface="+mn-lt"/>
                <a:cs typeface="+mn-lt"/>
                <a:hlinkClick r:id="rId4"/>
              </a:rPr>
              <a:t>https://scikit-learn.org/stable/modules/generated/sklearn.ensemble.RandomForestClassifier.html</a:t>
            </a:r>
            <a:r>
              <a:rPr lang="en-GB" sz="2000" dirty="0">
                <a:ea typeface="+mn-lt"/>
                <a:cs typeface="+mn-lt"/>
              </a:rPr>
              <a:t> </a:t>
            </a:r>
            <a:endParaRPr lang="en-GB" sz="2000" dirty="0">
              <a:cs typeface="Calibri"/>
            </a:endParaRPr>
          </a:p>
          <a:p>
            <a:r>
              <a:rPr lang="en-GB" sz="2000" dirty="0">
                <a:ea typeface="+mn-lt"/>
                <a:cs typeface="+mn-lt"/>
                <a:hlinkClick r:id="rId5"/>
              </a:rPr>
              <a:t>https://scikit-learn.org/stable/modules/generated/sklearn.model_selection.train_test_split.html</a:t>
            </a:r>
            <a:r>
              <a:rPr lang="en-GB" sz="2000" dirty="0">
                <a:ea typeface="+mn-lt"/>
                <a:cs typeface="+mn-lt"/>
              </a:rPr>
              <a:t> </a:t>
            </a:r>
            <a:endParaRPr lang="en-GB" sz="2000" dirty="0">
              <a:cs typeface="Calibri"/>
            </a:endParaRPr>
          </a:p>
          <a:p>
            <a:r>
              <a:rPr lang="en-GB" sz="2000" dirty="0">
                <a:ea typeface="+mn-lt"/>
                <a:cs typeface="+mn-lt"/>
                <a:hlinkClick r:id="rId6"/>
              </a:rPr>
              <a:t>https://www.statology.org/plot-roc-curve-python/</a:t>
            </a:r>
            <a:r>
              <a:rPr lang="en-GB" sz="2000" dirty="0">
                <a:ea typeface="+mn-lt"/>
                <a:cs typeface="+mn-lt"/>
              </a:rPr>
              <a:t> </a:t>
            </a:r>
            <a:endParaRPr lang="en-GB" sz="2000" dirty="0">
              <a:cs typeface="Calibri"/>
            </a:endParaRPr>
          </a:p>
          <a:p>
            <a:r>
              <a:rPr lang="en-GB" sz="2000" dirty="0">
                <a:ea typeface="+mn-lt"/>
                <a:cs typeface="+mn-lt"/>
                <a:hlinkClick r:id="rId7"/>
              </a:rPr>
              <a:t>https://scikit-learn.org/stable/modules/generated/sklearn.datasets.make_classification.html#:~:text=Generate%20a%20random%20n%2Dclass,of%20clusters%20to%20each%20class</a:t>
            </a:r>
            <a:r>
              <a:rPr lang="en-GB" sz="2000" dirty="0">
                <a:ea typeface="+mn-lt"/>
                <a:cs typeface="+mn-lt"/>
              </a:rPr>
              <a:t>. </a:t>
            </a:r>
            <a:endParaRPr lang="en-GB" sz="2000" dirty="0">
              <a:cs typeface="Calibri"/>
            </a:endParaRPr>
          </a:p>
          <a:p>
            <a:r>
              <a:rPr lang="en-GB" sz="2000" dirty="0">
                <a:ea typeface="+mn-lt"/>
                <a:cs typeface="+mn-lt"/>
                <a:hlinkClick r:id="rId8"/>
              </a:rPr>
              <a:t>https://www.ibm.com/topics/random-forest</a:t>
            </a:r>
            <a:r>
              <a:rPr lang="en-GB" sz="2000" dirty="0">
                <a:ea typeface="+mn-lt"/>
                <a:cs typeface="+mn-lt"/>
              </a:rPr>
              <a:t> </a:t>
            </a:r>
          </a:p>
          <a:p>
            <a:r>
              <a:rPr lang="en-GB" sz="2000" dirty="0">
                <a:ea typeface="+mn-lt"/>
                <a:cs typeface="+mn-lt"/>
                <a:hlinkClick r:id="rId9"/>
              </a:rPr>
              <a:t>https://www.ibm.com/topics/logistic-regression</a:t>
            </a:r>
            <a:r>
              <a:rPr lang="en-GB" sz="2000" dirty="0">
                <a:ea typeface="+mn-lt"/>
                <a:cs typeface="+mn-lt"/>
              </a:rPr>
              <a:t> </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4C9C48D2-10B6-38C4-9B69-275427F5C4B5}"/>
              </a:ext>
            </a:extLst>
          </p:cNvPr>
          <p:cNvSpPr>
            <a:spLocks noGrp="1"/>
          </p:cNvSpPr>
          <p:nvPr>
            <p:ph type="sldNum" sz="quarter" idx="12"/>
          </p:nvPr>
        </p:nvSpPr>
        <p:spPr/>
        <p:txBody>
          <a:bodyPr/>
          <a:lstStyle/>
          <a:p>
            <a:fld id="{330EA680-D336-4FF7-8B7A-9848BB0A1C32}" type="slidenum">
              <a:rPr lang="en-GB" smtClean="0"/>
              <a:t>109</a:t>
            </a:fld>
            <a:endParaRPr lang="en-US"/>
          </a:p>
        </p:txBody>
      </p:sp>
    </p:spTree>
    <p:extLst>
      <p:ext uri="{BB962C8B-B14F-4D97-AF65-F5344CB8AC3E}">
        <p14:creationId xmlns:p14="http://schemas.microsoft.com/office/powerpoint/2010/main" val="260779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CFFD0-D2AC-3A9D-3CAB-45B67B2FCC27}"/>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Data Description</a:t>
            </a:r>
          </a:p>
        </p:txBody>
      </p:sp>
      <p:sp>
        <p:nvSpPr>
          <p:cNvPr id="3" name="Content Placeholder 2">
            <a:extLst>
              <a:ext uri="{FF2B5EF4-FFF2-40B4-BE49-F238E27FC236}">
                <a16:creationId xmlns:a16="http://schemas.microsoft.com/office/drawing/2014/main" id="{D3124C74-EAE5-F593-A6F7-0E03312088BC}"/>
              </a:ext>
            </a:extLst>
          </p:cNvPr>
          <p:cNvSpPr>
            <a:spLocks noGrp="1"/>
          </p:cNvSpPr>
          <p:nvPr>
            <p:ph idx="1"/>
          </p:nvPr>
        </p:nvSpPr>
        <p:spPr>
          <a:xfrm>
            <a:off x="1371599" y="1858910"/>
            <a:ext cx="10162441" cy="4612371"/>
          </a:xfrm>
        </p:spPr>
        <p:txBody>
          <a:bodyPr anchor="ctr">
            <a:normAutofit/>
          </a:bodyPr>
          <a:lstStyle/>
          <a:p>
            <a:pPr marL="342900" indent="-342900" algn="just"/>
            <a:r>
              <a:rPr lang="en-GB" sz="2000">
                <a:ea typeface="+mn-lt"/>
                <a:cs typeface="+mn-lt"/>
              </a:rPr>
              <a:t>As airplanes have become the fastest means of transport to travel to long distances, there are certain factors which are always considered by the Airline industry. Thus, we have selected this data to gain the knowledge and information about the issues faced by the industry and how the obstacles can be removed.</a:t>
            </a:r>
            <a:endParaRPr lang="en-US">
              <a:cs typeface="Calibri" panose="020F0502020204030204"/>
            </a:endParaRPr>
          </a:p>
          <a:p>
            <a:pPr marL="342900" indent="-342900" algn="just"/>
            <a:r>
              <a:rPr lang="en-GB" sz="2000">
                <a:ea typeface="+mn-lt"/>
                <a:cs typeface="+mn-lt"/>
              </a:rPr>
              <a:t>The data is taken from Kaggle as it allows publishers to collab and feasible to find various data sets.</a:t>
            </a:r>
          </a:p>
          <a:p>
            <a:pPr marL="342900" indent="-342900" algn="just"/>
            <a:r>
              <a:rPr lang="en-GB" sz="2000">
                <a:cs typeface="Calibri" panose="020F0502020204030204"/>
              </a:rPr>
              <a:t>The data is a time series data of 6 months.</a:t>
            </a:r>
          </a:p>
          <a:p>
            <a:pPr marL="0" indent="0">
              <a:buNone/>
            </a:pPr>
            <a:endParaRPr lang="en-GB" sz="2000">
              <a:cs typeface="Calibri" panose="020F0502020204030204"/>
            </a:endParaRPr>
          </a:p>
          <a:p>
            <a:pPr marL="0" indent="0">
              <a:buNone/>
            </a:pPr>
            <a:endParaRPr lang="en-GB" sz="2000">
              <a:cs typeface="Calibri" panose="020F0502020204030204"/>
            </a:endParaRPr>
          </a:p>
        </p:txBody>
      </p:sp>
      <p:pic>
        <p:nvPicPr>
          <p:cNvPr id="4" name="Picture 4">
            <a:extLst>
              <a:ext uri="{FF2B5EF4-FFF2-40B4-BE49-F238E27FC236}">
                <a16:creationId xmlns:a16="http://schemas.microsoft.com/office/drawing/2014/main" id="{C1AA04CA-B1C8-CD48-29FC-DC1091517C23}"/>
              </a:ext>
            </a:extLst>
          </p:cNvPr>
          <p:cNvPicPr>
            <a:picLocks noChangeAspect="1"/>
          </p:cNvPicPr>
          <p:nvPr/>
        </p:nvPicPr>
        <p:blipFill>
          <a:blip r:embed="rId2"/>
          <a:stretch>
            <a:fillRect/>
          </a:stretch>
        </p:blipFill>
        <p:spPr>
          <a:xfrm>
            <a:off x="8011764" y="4467682"/>
            <a:ext cx="2619375" cy="1743075"/>
          </a:xfrm>
          <a:prstGeom prst="rect">
            <a:avLst/>
          </a:prstGeom>
        </p:spPr>
      </p:pic>
      <p:sp>
        <p:nvSpPr>
          <p:cNvPr id="5" name="Slide Number Placeholder 4">
            <a:extLst>
              <a:ext uri="{FF2B5EF4-FFF2-40B4-BE49-F238E27FC236}">
                <a16:creationId xmlns:a16="http://schemas.microsoft.com/office/drawing/2014/main" id="{C075B94C-9A79-6A2B-34FA-34A8AE89D289}"/>
              </a:ext>
            </a:extLst>
          </p:cNvPr>
          <p:cNvSpPr>
            <a:spLocks noGrp="1"/>
          </p:cNvSpPr>
          <p:nvPr>
            <p:ph type="sldNum" sz="quarter" idx="12"/>
          </p:nvPr>
        </p:nvSpPr>
        <p:spPr/>
        <p:txBody>
          <a:bodyPr/>
          <a:lstStyle/>
          <a:p>
            <a:fld id="{330EA680-D336-4FF7-8B7A-9848BB0A1C32}" type="slidenum">
              <a:rPr lang="en-GB" smtClean="0"/>
              <a:t>11</a:t>
            </a:fld>
            <a:endParaRPr lang="en-US"/>
          </a:p>
        </p:txBody>
      </p:sp>
    </p:spTree>
    <p:extLst>
      <p:ext uri="{BB962C8B-B14F-4D97-AF65-F5344CB8AC3E}">
        <p14:creationId xmlns:p14="http://schemas.microsoft.com/office/powerpoint/2010/main" val="10568088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7ECDB-EC21-30FC-637D-DFF1B9E60BE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35" name="Rectangle 3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0A526B4-91ED-13EA-DEB4-5A4225DA9432}"/>
              </a:ext>
            </a:extLst>
          </p:cNvPr>
          <p:cNvSpPr>
            <a:spLocks noGrp="1"/>
          </p:cNvSpPr>
          <p:nvPr>
            <p:ph type="sldNum" sz="quarter" idx="12"/>
          </p:nvPr>
        </p:nvSpPr>
        <p:spPr/>
        <p:txBody>
          <a:bodyPr/>
          <a:lstStyle/>
          <a:p>
            <a:fld id="{330EA680-D336-4FF7-8B7A-9848BB0A1C32}" type="slidenum">
              <a:rPr lang="en-GB" smtClean="0"/>
              <a:t>110</a:t>
            </a:fld>
            <a:endParaRPr lang="en-US"/>
          </a:p>
        </p:txBody>
      </p:sp>
    </p:spTree>
    <p:extLst>
      <p:ext uri="{BB962C8B-B14F-4D97-AF65-F5344CB8AC3E}">
        <p14:creationId xmlns:p14="http://schemas.microsoft.com/office/powerpoint/2010/main" val="282464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CFFD0-D2AC-3A9D-3CAB-45B67B2FCC27}"/>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Data Attributes</a:t>
            </a:r>
          </a:p>
        </p:txBody>
      </p:sp>
      <p:sp>
        <p:nvSpPr>
          <p:cNvPr id="3" name="Content Placeholder 2">
            <a:extLst>
              <a:ext uri="{FF2B5EF4-FFF2-40B4-BE49-F238E27FC236}">
                <a16:creationId xmlns:a16="http://schemas.microsoft.com/office/drawing/2014/main" id="{D3124C74-EAE5-F593-A6F7-0E03312088BC}"/>
              </a:ext>
            </a:extLst>
          </p:cNvPr>
          <p:cNvSpPr>
            <a:spLocks noGrp="1"/>
          </p:cNvSpPr>
          <p:nvPr>
            <p:ph idx="1"/>
          </p:nvPr>
        </p:nvSpPr>
        <p:spPr>
          <a:xfrm>
            <a:off x="1371599" y="1858910"/>
            <a:ext cx="10162441" cy="4612371"/>
          </a:xfrm>
        </p:spPr>
        <p:txBody>
          <a:bodyPr anchor="ctr">
            <a:normAutofit fontScale="85000" lnSpcReduction="20000"/>
          </a:bodyPr>
          <a:lstStyle/>
          <a:p>
            <a:pPr marL="0" indent="0">
              <a:buNone/>
            </a:pPr>
            <a:endParaRPr lang="en-GB" sz="2000" u="sng">
              <a:ea typeface="+mn-lt"/>
              <a:cs typeface="+mn-lt"/>
            </a:endParaRPr>
          </a:p>
          <a:p>
            <a:pPr marL="457200" indent="-457200"/>
            <a:r>
              <a:rPr lang="en-GB" sz="2000" err="1">
                <a:ea typeface="+mn-lt"/>
                <a:cs typeface="+mn-lt"/>
              </a:rPr>
              <a:t>DepTime</a:t>
            </a:r>
            <a:r>
              <a:rPr lang="en-GB" sz="2000">
                <a:ea typeface="+mn-lt"/>
                <a:cs typeface="+mn-lt"/>
              </a:rPr>
              <a:t>: Time the flight was </a:t>
            </a:r>
            <a:r>
              <a:rPr lang="en-GB" sz="2000" err="1">
                <a:ea typeface="+mn-lt"/>
                <a:cs typeface="+mn-lt"/>
              </a:rPr>
              <a:t>departured</a:t>
            </a:r>
            <a:r>
              <a:rPr lang="en-GB" sz="2000">
                <a:ea typeface="+mn-lt"/>
                <a:cs typeface="+mn-lt"/>
              </a:rPr>
              <a:t> from the airport.</a:t>
            </a:r>
            <a:endParaRPr lang="en-US" sz="2000">
              <a:ea typeface="+mn-lt"/>
              <a:cs typeface="+mn-lt"/>
            </a:endParaRPr>
          </a:p>
          <a:p>
            <a:pPr marL="457200" indent="-457200"/>
            <a:r>
              <a:rPr lang="en-GB" sz="2000" err="1">
                <a:ea typeface="+mn-lt"/>
                <a:cs typeface="+mn-lt"/>
              </a:rPr>
              <a:t>ArrTime</a:t>
            </a:r>
            <a:r>
              <a:rPr lang="en-GB" sz="2000">
                <a:ea typeface="+mn-lt"/>
                <a:cs typeface="+mn-lt"/>
              </a:rPr>
              <a:t>: Time the flight reached to the airport.</a:t>
            </a:r>
            <a:endParaRPr lang="en-US" sz="2000">
              <a:ea typeface="+mn-lt"/>
              <a:cs typeface="+mn-lt"/>
            </a:endParaRPr>
          </a:p>
          <a:p>
            <a:pPr marL="457200" indent="-457200"/>
            <a:r>
              <a:rPr lang="en-GB" sz="2000" err="1">
                <a:ea typeface="+mn-lt"/>
                <a:cs typeface="+mn-lt"/>
              </a:rPr>
              <a:t>CRSDepTime</a:t>
            </a:r>
            <a:r>
              <a:rPr lang="en-GB" sz="2000">
                <a:ea typeface="+mn-lt"/>
                <a:cs typeface="+mn-lt"/>
              </a:rPr>
              <a:t>: </a:t>
            </a:r>
            <a:r>
              <a:rPr lang="en-GB" sz="2000" err="1">
                <a:ea typeface="+mn-lt"/>
                <a:cs typeface="+mn-lt"/>
              </a:rPr>
              <a:t>Schelduled</a:t>
            </a:r>
            <a:r>
              <a:rPr lang="en-GB" sz="2000">
                <a:ea typeface="+mn-lt"/>
                <a:cs typeface="+mn-lt"/>
              </a:rPr>
              <a:t>/Computerised departure time.</a:t>
            </a:r>
            <a:endParaRPr lang="en-US" sz="2000">
              <a:ea typeface="+mn-lt"/>
              <a:cs typeface="+mn-lt"/>
            </a:endParaRPr>
          </a:p>
          <a:p>
            <a:pPr marL="457200" indent="-457200"/>
            <a:r>
              <a:rPr lang="en-GB" sz="2000" err="1">
                <a:ea typeface="+mn-lt"/>
                <a:cs typeface="+mn-lt"/>
              </a:rPr>
              <a:t>CRSArrTime</a:t>
            </a:r>
            <a:r>
              <a:rPr lang="en-GB" sz="2000">
                <a:ea typeface="+mn-lt"/>
                <a:cs typeface="+mn-lt"/>
              </a:rPr>
              <a:t>: </a:t>
            </a:r>
            <a:r>
              <a:rPr lang="en-GB" sz="2000" err="1">
                <a:ea typeface="+mn-lt"/>
                <a:cs typeface="+mn-lt"/>
              </a:rPr>
              <a:t>Schelduled</a:t>
            </a:r>
            <a:r>
              <a:rPr lang="en-GB" sz="2000">
                <a:ea typeface="+mn-lt"/>
                <a:cs typeface="+mn-lt"/>
              </a:rPr>
              <a:t>/Computerised Arrival time.</a:t>
            </a:r>
            <a:endParaRPr lang="en-US" sz="2000">
              <a:ea typeface="+mn-lt"/>
              <a:cs typeface="+mn-lt"/>
            </a:endParaRPr>
          </a:p>
          <a:p>
            <a:pPr marL="457200" indent="-457200"/>
            <a:r>
              <a:rPr lang="en-GB" sz="2000" err="1">
                <a:ea typeface="+mn-lt"/>
                <a:cs typeface="+mn-lt"/>
              </a:rPr>
              <a:t>UniqueCarrier</a:t>
            </a:r>
            <a:r>
              <a:rPr lang="en-GB" sz="2000">
                <a:ea typeface="+mn-lt"/>
                <a:cs typeface="+mn-lt"/>
              </a:rPr>
              <a:t>: IATA code (location and plane identifier code).</a:t>
            </a:r>
            <a:endParaRPr lang="en-US" sz="2000">
              <a:ea typeface="+mn-lt"/>
              <a:cs typeface="+mn-lt"/>
            </a:endParaRPr>
          </a:p>
          <a:p>
            <a:pPr marL="457200" indent="-457200"/>
            <a:r>
              <a:rPr lang="en-GB" sz="2000" err="1">
                <a:ea typeface="+mn-lt"/>
                <a:cs typeface="+mn-lt"/>
              </a:rPr>
              <a:t>FlightNum</a:t>
            </a:r>
            <a:r>
              <a:rPr lang="en-GB" sz="2000">
                <a:ea typeface="+mn-lt"/>
                <a:cs typeface="+mn-lt"/>
              </a:rPr>
              <a:t>: Flight number.</a:t>
            </a:r>
            <a:endParaRPr lang="en-US" sz="2000">
              <a:ea typeface="+mn-lt"/>
              <a:cs typeface="+mn-lt"/>
            </a:endParaRPr>
          </a:p>
          <a:p>
            <a:pPr marL="457200" indent="-457200"/>
            <a:r>
              <a:rPr lang="en-GB" sz="2000" err="1">
                <a:ea typeface="+mn-lt"/>
                <a:cs typeface="+mn-lt"/>
              </a:rPr>
              <a:t>TailNum</a:t>
            </a:r>
            <a:r>
              <a:rPr lang="en-GB" sz="2000">
                <a:ea typeface="+mn-lt"/>
                <a:cs typeface="+mn-lt"/>
              </a:rPr>
              <a:t>: Code to identify specific airplane.</a:t>
            </a:r>
            <a:endParaRPr lang="en-US" sz="2000">
              <a:ea typeface="+mn-lt"/>
              <a:cs typeface="+mn-lt"/>
            </a:endParaRPr>
          </a:p>
          <a:p>
            <a:pPr marL="457200" indent="-457200"/>
            <a:r>
              <a:rPr lang="en-GB" sz="2000" err="1">
                <a:ea typeface="+mn-lt"/>
                <a:cs typeface="+mn-lt"/>
              </a:rPr>
              <a:t>ActualElapsedTime</a:t>
            </a:r>
            <a:r>
              <a:rPr lang="en-GB" sz="2000">
                <a:ea typeface="+mn-lt"/>
                <a:cs typeface="+mn-lt"/>
              </a:rPr>
              <a:t>: The time from gate departure time to gate arrival time.</a:t>
            </a:r>
            <a:endParaRPr lang="en-US" sz="2000">
              <a:ea typeface="+mn-lt"/>
              <a:cs typeface="+mn-lt"/>
            </a:endParaRPr>
          </a:p>
          <a:p>
            <a:pPr marL="457200" indent="-457200"/>
            <a:r>
              <a:rPr lang="en-GB" sz="2000" err="1">
                <a:ea typeface="+mn-lt"/>
                <a:cs typeface="+mn-lt"/>
              </a:rPr>
              <a:t>CRSElapsedTime</a:t>
            </a:r>
            <a:r>
              <a:rPr lang="en-GB" sz="2000">
                <a:ea typeface="+mn-lt"/>
                <a:cs typeface="+mn-lt"/>
              </a:rPr>
              <a:t>: </a:t>
            </a:r>
            <a:r>
              <a:rPr lang="en-GB" sz="2000" err="1">
                <a:ea typeface="+mn-lt"/>
                <a:cs typeface="+mn-lt"/>
              </a:rPr>
              <a:t>Schelduled</a:t>
            </a:r>
            <a:r>
              <a:rPr lang="en-GB" sz="2000">
                <a:ea typeface="+mn-lt"/>
                <a:cs typeface="+mn-lt"/>
              </a:rPr>
              <a:t>/Computerised Elapsed Time</a:t>
            </a:r>
            <a:endParaRPr lang="en-US" sz="2000">
              <a:ea typeface="+mn-lt"/>
              <a:cs typeface="+mn-lt"/>
            </a:endParaRPr>
          </a:p>
          <a:p>
            <a:pPr marL="457200" indent="-457200"/>
            <a:r>
              <a:rPr lang="en-GB" sz="2000" err="1">
                <a:ea typeface="+mn-lt"/>
                <a:cs typeface="+mn-lt"/>
              </a:rPr>
              <a:t>AirTime</a:t>
            </a:r>
            <a:r>
              <a:rPr lang="en-GB" sz="2000">
                <a:ea typeface="+mn-lt"/>
                <a:cs typeface="+mn-lt"/>
              </a:rPr>
              <a:t>: moment of commencing to moment of touching the surface.</a:t>
            </a:r>
            <a:endParaRPr lang="en-US" sz="2000">
              <a:ea typeface="+mn-lt"/>
              <a:cs typeface="+mn-lt"/>
            </a:endParaRPr>
          </a:p>
          <a:p>
            <a:pPr marL="457200" indent="-457200"/>
            <a:r>
              <a:rPr lang="en-GB" sz="2000" err="1">
                <a:ea typeface="+mn-lt"/>
                <a:cs typeface="+mn-lt"/>
              </a:rPr>
              <a:t>ArrDelay</a:t>
            </a:r>
            <a:r>
              <a:rPr lang="en-GB" sz="2000">
                <a:ea typeface="+mn-lt"/>
                <a:cs typeface="+mn-lt"/>
              </a:rPr>
              <a:t>: Delay in arrival of airplane</a:t>
            </a:r>
            <a:endParaRPr lang="en-US" sz="2000">
              <a:ea typeface="+mn-lt"/>
              <a:cs typeface="+mn-lt"/>
            </a:endParaRPr>
          </a:p>
          <a:p>
            <a:pPr marL="457200" indent="-457200"/>
            <a:r>
              <a:rPr lang="en-GB" sz="2000" err="1">
                <a:ea typeface="+mn-lt"/>
                <a:cs typeface="+mn-lt"/>
              </a:rPr>
              <a:t>DepDelay</a:t>
            </a:r>
            <a:r>
              <a:rPr lang="en-GB" sz="2000">
                <a:ea typeface="+mn-lt"/>
                <a:cs typeface="+mn-lt"/>
              </a:rPr>
              <a:t>: Delay in Departure of airplane</a:t>
            </a:r>
            <a:endParaRPr lang="en-US" sz="2000">
              <a:ea typeface="+mn-lt"/>
              <a:cs typeface="+mn-lt"/>
            </a:endParaRPr>
          </a:p>
          <a:p>
            <a:pPr marL="457200" indent="-457200"/>
            <a:r>
              <a:rPr lang="en-GB" sz="2000">
                <a:cs typeface="Calibri" panose="020F0502020204030204"/>
              </a:rPr>
              <a:t>Org: Location of departure of the flight.</a:t>
            </a:r>
            <a:endParaRPr lang="en-US" sz="2000">
              <a:ea typeface="+mn-lt"/>
              <a:cs typeface="+mn-lt"/>
            </a:endParaRPr>
          </a:p>
          <a:p>
            <a:pPr marL="457200" indent="-457200"/>
            <a:r>
              <a:rPr lang="en-GB" sz="2000">
                <a:cs typeface="Calibri" panose="020F0502020204030204"/>
              </a:rPr>
              <a:t>Dest: Location of Arrival of the flight.</a:t>
            </a:r>
            <a:endParaRPr lang="en-GB" sz="2000">
              <a:ea typeface="+mn-lt"/>
              <a:cs typeface="+mn-lt"/>
            </a:endParaRPr>
          </a:p>
          <a:p>
            <a:pPr marL="0" indent="0">
              <a:buNone/>
            </a:pPr>
            <a:endParaRPr lang="en-GB" sz="2000">
              <a:cs typeface="Calibri" panose="020F0502020204030204"/>
            </a:endParaRPr>
          </a:p>
        </p:txBody>
      </p:sp>
      <p:sp>
        <p:nvSpPr>
          <p:cNvPr id="4" name="Slide Number Placeholder 3">
            <a:extLst>
              <a:ext uri="{FF2B5EF4-FFF2-40B4-BE49-F238E27FC236}">
                <a16:creationId xmlns:a16="http://schemas.microsoft.com/office/drawing/2014/main" id="{1E3DCD27-BB69-CEFE-C7B3-E1AB18C9B0F1}"/>
              </a:ext>
            </a:extLst>
          </p:cNvPr>
          <p:cNvSpPr>
            <a:spLocks noGrp="1"/>
          </p:cNvSpPr>
          <p:nvPr>
            <p:ph type="sldNum" sz="quarter" idx="12"/>
          </p:nvPr>
        </p:nvSpPr>
        <p:spPr/>
        <p:txBody>
          <a:bodyPr/>
          <a:lstStyle/>
          <a:p>
            <a:fld id="{330EA680-D336-4FF7-8B7A-9848BB0A1C32}" type="slidenum">
              <a:rPr lang="en-GB" smtClean="0"/>
              <a:t>12</a:t>
            </a:fld>
            <a:endParaRPr lang="en-US"/>
          </a:p>
        </p:txBody>
      </p:sp>
    </p:spTree>
    <p:extLst>
      <p:ext uri="{BB962C8B-B14F-4D97-AF65-F5344CB8AC3E}">
        <p14:creationId xmlns:p14="http://schemas.microsoft.com/office/powerpoint/2010/main" val="294685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0CB2-DD74-6F1F-A740-0082D9DB68F7}"/>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Data Attributes</a:t>
            </a:r>
            <a:endParaRPr lang="en-GB" sz="4000">
              <a:solidFill>
                <a:srgbClr val="FFFFFF"/>
              </a:solidFill>
            </a:endParaRPr>
          </a:p>
        </p:txBody>
      </p:sp>
      <p:sp>
        <p:nvSpPr>
          <p:cNvPr id="3" name="Content Placeholder 2">
            <a:extLst>
              <a:ext uri="{FF2B5EF4-FFF2-40B4-BE49-F238E27FC236}">
                <a16:creationId xmlns:a16="http://schemas.microsoft.com/office/drawing/2014/main" id="{99389A2D-0EA5-472D-0C5E-EDD241B7A65F}"/>
              </a:ext>
            </a:extLst>
          </p:cNvPr>
          <p:cNvSpPr>
            <a:spLocks noGrp="1"/>
          </p:cNvSpPr>
          <p:nvPr>
            <p:ph idx="1"/>
          </p:nvPr>
        </p:nvSpPr>
        <p:spPr>
          <a:xfrm>
            <a:off x="1371599" y="1921540"/>
            <a:ext cx="9724031" cy="4706316"/>
          </a:xfrm>
        </p:spPr>
        <p:txBody>
          <a:bodyPr anchor="ctr">
            <a:normAutofit fontScale="85000" lnSpcReduction="20000"/>
          </a:bodyPr>
          <a:lstStyle/>
          <a:p>
            <a:pPr marL="0" indent="0">
              <a:buNone/>
            </a:pPr>
            <a:endParaRPr lang="en-GB" sz="2000" u="sng">
              <a:cs typeface="Calibri" panose="020F0502020204030204"/>
            </a:endParaRPr>
          </a:p>
          <a:p>
            <a:pPr marL="342900" indent="-342900"/>
            <a:r>
              <a:rPr lang="en-GB" sz="2000">
                <a:cs typeface="Calibri" panose="020F0502020204030204"/>
              </a:rPr>
              <a:t>Distance: Distance between location of origin and destination.</a:t>
            </a:r>
            <a:endParaRPr lang="en-GB">
              <a:cs typeface="Calibri" panose="020F0502020204030204"/>
            </a:endParaRPr>
          </a:p>
          <a:p>
            <a:pPr marL="342900" indent="-342900"/>
            <a:r>
              <a:rPr lang="en-GB" sz="2000" err="1">
                <a:cs typeface="Calibri" panose="020F0502020204030204"/>
              </a:rPr>
              <a:t>TaxiIn</a:t>
            </a:r>
            <a:r>
              <a:rPr lang="en-GB" sz="2000">
                <a:cs typeface="Calibri" panose="020F0502020204030204"/>
              </a:rPr>
              <a:t>: </a:t>
            </a:r>
            <a:r>
              <a:rPr lang="en-GB" sz="2000">
                <a:ea typeface="+mn-lt"/>
                <a:cs typeface="+mn-lt"/>
              </a:rPr>
              <a:t>The average difference between Actual Wheels Off time and Actual Gate Out time, in minutes</a:t>
            </a:r>
            <a:endParaRPr lang="en-GB">
              <a:cs typeface="Calibri" panose="020F0502020204030204"/>
            </a:endParaRPr>
          </a:p>
          <a:p>
            <a:pPr marL="342900" indent="-342900"/>
            <a:r>
              <a:rPr lang="en-GB" sz="2000" err="1">
                <a:cs typeface="Calibri" panose="020F0502020204030204"/>
              </a:rPr>
              <a:t>TaxiOut</a:t>
            </a:r>
            <a:r>
              <a:rPr lang="en-GB" sz="2000">
                <a:cs typeface="Calibri" panose="020F0502020204030204"/>
              </a:rPr>
              <a:t>: </a:t>
            </a:r>
            <a:r>
              <a:rPr lang="en-GB" sz="2000">
                <a:ea typeface="+mn-lt"/>
                <a:cs typeface="+mn-lt"/>
              </a:rPr>
              <a:t>the time spent by a flight between its actual off-block time (AOBT) and actual take-off time (ATOT).</a:t>
            </a:r>
          </a:p>
          <a:p>
            <a:pPr marL="342900" indent="-342900"/>
            <a:r>
              <a:rPr lang="en-GB" sz="2000">
                <a:cs typeface="Calibri" panose="020F0502020204030204"/>
              </a:rPr>
              <a:t>Cancelled: whether flight were cancelled or not</a:t>
            </a:r>
          </a:p>
          <a:p>
            <a:pPr marL="342900" indent="-342900"/>
            <a:r>
              <a:rPr lang="en-GB" sz="2000">
                <a:cs typeface="Calibri" panose="020F0502020204030204"/>
              </a:rPr>
              <a:t>Cancellation Code: code of cancellation of flight</a:t>
            </a:r>
          </a:p>
          <a:p>
            <a:pPr marL="342900" indent="-342900"/>
            <a:r>
              <a:rPr lang="en-GB" sz="2000">
                <a:cs typeface="Calibri" panose="020F0502020204030204"/>
              </a:rPr>
              <a:t>Diverted: whether flight were diverted or not</a:t>
            </a:r>
          </a:p>
          <a:p>
            <a:pPr marL="342900" indent="-342900"/>
            <a:r>
              <a:rPr lang="en-GB" sz="2000" err="1">
                <a:cs typeface="Calibri" panose="020F0502020204030204"/>
              </a:rPr>
              <a:t>CarrierDelay</a:t>
            </a:r>
            <a:r>
              <a:rPr lang="en-GB" sz="2000">
                <a:cs typeface="Calibri" panose="020F0502020204030204"/>
              </a:rPr>
              <a:t>: </a:t>
            </a:r>
            <a:r>
              <a:rPr lang="en-GB" sz="2000">
                <a:ea typeface="+mn-lt"/>
                <a:cs typeface="+mn-lt"/>
              </a:rPr>
              <a:t>aircraft cleaning, aircraft damage, awaiting the arrival of connecting passengers or crew, baggage, bird strike, cargo loading, catering, etc.</a:t>
            </a:r>
            <a:endParaRPr lang="en-GB" sz="2000">
              <a:cs typeface="Calibri" panose="020F0502020204030204"/>
            </a:endParaRPr>
          </a:p>
          <a:p>
            <a:pPr marL="342900" indent="-342900"/>
            <a:r>
              <a:rPr lang="en-GB" sz="2000" err="1">
                <a:cs typeface="Calibri" panose="020F0502020204030204"/>
              </a:rPr>
              <a:t>WeatherDelay</a:t>
            </a:r>
            <a:r>
              <a:rPr lang="en-GB" sz="2000">
                <a:cs typeface="Calibri" panose="020F0502020204030204"/>
              </a:rPr>
              <a:t>: </a:t>
            </a:r>
            <a:r>
              <a:rPr lang="en-GB" sz="2000">
                <a:ea typeface="+mn-lt"/>
                <a:cs typeface="+mn-lt"/>
              </a:rPr>
              <a:t>caused by extreme or hazardous weather conditions.</a:t>
            </a:r>
            <a:endParaRPr lang="en-GB" sz="2000">
              <a:cs typeface="Calibri" panose="020F0502020204030204"/>
            </a:endParaRPr>
          </a:p>
          <a:p>
            <a:pPr marL="342900" indent="-342900"/>
            <a:r>
              <a:rPr lang="en-GB" sz="2000" err="1">
                <a:cs typeface="Calibri" panose="020F0502020204030204"/>
              </a:rPr>
              <a:t>NASDelay</a:t>
            </a:r>
            <a:r>
              <a:rPr lang="en-GB" sz="2000">
                <a:cs typeface="Calibri" panose="020F0502020204030204"/>
              </a:rPr>
              <a:t>: </a:t>
            </a:r>
            <a:r>
              <a:rPr lang="en-GB" sz="2000">
                <a:ea typeface="+mn-lt"/>
                <a:cs typeface="+mn-lt"/>
              </a:rPr>
              <a:t>non-extreme weather conditions, airport operations, heavy traffic volume, air traffic control, etc.</a:t>
            </a:r>
            <a:endParaRPr lang="en-GB" sz="2000">
              <a:cs typeface="Calibri" panose="020F0502020204030204"/>
            </a:endParaRPr>
          </a:p>
          <a:p>
            <a:pPr marL="342900" indent="-342900"/>
            <a:r>
              <a:rPr lang="en-GB" sz="2000" err="1">
                <a:cs typeface="Calibri" panose="020F0502020204030204"/>
              </a:rPr>
              <a:t>SecurityDelay</a:t>
            </a:r>
            <a:r>
              <a:rPr lang="en-GB" sz="2000">
                <a:cs typeface="Calibri" panose="020F0502020204030204"/>
              </a:rPr>
              <a:t>: </a:t>
            </a:r>
            <a:r>
              <a:rPr lang="en-GB" sz="2000">
                <a:ea typeface="+mn-lt"/>
                <a:cs typeface="+mn-lt"/>
              </a:rPr>
              <a:t>caused by evacuation of a terminal or concourse, re-boarding of aircraft because of security breach, etc.</a:t>
            </a:r>
            <a:endParaRPr lang="en-GB" sz="2000">
              <a:cs typeface="Calibri" panose="020F0502020204030204"/>
            </a:endParaRPr>
          </a:p>
          <a:p>
            <a:pPr marL="342900" indent="-342900"/>
            <a:r>
              <a:rPr lang="en-GB" sz="2000" err="1">
                <a:cs typeface="Calibri" panose="020F0502020204030204"/>
              </a:rPr>
              <a:t>LateAircraftDelay</a:t>
            </a:r>
            <a:r>
              <a:rPr lang="en-GB" sz="2000">
                <a:cs typeface="Calibri" panose="020F0502020204030204"/>
              </a:rPr>
              <a:t>: </a:t>
            </a:r>
            <a:r>
              <a:rPr lang="en-GB" sz="2000">
                <a:ea typeface="+mn-lt"/>
                <a:cs typeface="+mn-lt"/>
              </a:rPr>
              <a:t>arrival delay at an airport due to the late arrival of the same aircraft at a previous airport. The ripple effect of an earlier delay at downstream airports is referred to as delay </a:t>
            </a:r>
            <a:r>
              <a:rPr lang="en-GB" sz="2000" err="1">
                <a:ea typeface="+mn-lt"/>
                <a:cs typeface="+mn-lt"/>
              </a:rPr>
              <a:t>propogation</a:t>
            </a:r>
            <a:r>
              <a:rPr lang="en-GB" sz="2000">
                <a:ea typeface="+mn-lt"/>
                <a:cs typeface="+mn-lt"/>
              </a:rPr>
              <a:t>.</a:t>
            </a:r>
            <a:endParaRPr lang="en-GB" sz="2000">
              <a:cs typeface="Calibri" panose="020F0502020204030204"/>
            </a:endParaRPr>
          </a:p>
          <a:p>
            <a:pPr marL="342900" indent="-342900"/>
            <a:endParaRPr lang="en-GB" sz="2000">
              <a:cs typeface="Calibri" panose="020F0502020204030204"/>
            </a:endParaRPr>
          </a:p>
          <a:p>
            <a:pPr marL="342900" indent="-342900"/>
            <a:endParaRPr lang="en-GB" sz="2000">
              <a:cs typeface="Calibri" panose="020F0502020204030204"/>
            </a:endParaRPr>
          </a:p>
        </p:txBody>
      </p:sp>
      <p:sp>
        <p:nvSpPr>
          <p:cNvPr id="4" name="Slide Number Placeholder 3">
            <a:extLst>
              <a:ext uri="{FF2B5EF4-FFF2-40B4-BE49-F238E27FC236}">
                <a16:creationId xmlns:a16="http://schemas.microsoft.com/office/drawing/2014/main" id="{23871246-1AE3-2901-09FF-7F76250BB7E9}"/>
              </a:ext>
            </a:extLst>
          </p:cNvPr>
          <p:cNvSpPr>
            <a:spLocks noGrp="1"/>
          </p:cNvSpPr>
          <p:nvPr>
            <p:ph type="sldNum" sz="quarter" idx="12"/>
          </p:nvPr>
        </p:nvSpPr>
        <p:spPr/>
        <p:txBody>
          <a:bodyPr/>
          <a:lstStyle/>
          <a:p>
            <a:fld id="{330EA680-D336-4FF7-8B7A-9848BB0A1C32}" type="slidenum">
              <a:rPr lang="en-GB" smtClean="0"/>
              <a:t>13</a:t>
            </a:fld>
            <a:endParaRPr lang="en-US"/>
          </a:p>
        </p:txBody>
      </p:sp>
    </p:spTree>
    <p:extLst>
      <p:ext uri="{BB962C8B-B14F-4D97-AF65-F5344CB8AC3E}">
        <p14:creationId xmlns:p14="http://schemas.microsoft.com/office/powerpoint/2010/main" val="140312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C98F6-5F9D-734D-0DC7-2A099E0B59D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Figuring out Outputs</a:t>
            </a: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6AE4961-6EE4-D7CB-4E43-4806DE7D66D9}"/>
              </a:ext>
            </a:extLst>
          </p:cNvPr>
          <p:cNvSpPr>
            <a:spLocks noGrp="1"/>
          </p:cNvSpPr>
          <p:nvPr>
            <p:ph type="sldNum" sz="quarter" idx="12"/>
          </p:nvPr>
        </p:nvSpPr>
        <p:spPr/>
        <p:txBody>
          <a:bodyPr/>
          <a:lstStyle/>
          <a:p>
            <a:fld id="{330EA680-D336-4FF7-8B7A-9848BB0A1C32}" type="slidenum">
              <a:rPr lang="en-GB" smtClean="0"/>
              <a:t>14</a:t>
            </a:fld>
            <a:endParaRPr lang="en-US"/>
          </a:p>
        </p:txBody>
      </p:sp>
    </p:spTree>
    <p:extLst>
      <p:ext uri="{BB962C8B-B14F-4D97-AF65-F5344CB8AC3E}">
        <p14:creationId xmlns:p14="http://schemas.microsoft.com/office/powerpoint/2010/main" val="126463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3302B-DC35-56B5-EC5C-8CFFBFF4A507}"/>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Descriptive Analysis</a:t>
            </a:r>
            <a:endParaRPr lang="en-GB" sz="4000">
              <a:solidFill>
                <a:srgbClr val="FFFFFF"/>
              </a:solidFill>
            </a:endParaRPr>
          </a:p>
        </p:txBody>
      </p:sp>
      <p:pic>
        <p:nvPicPr>
          <p:cNvPr id="4" name="Picture 4" descr="Graphical user interface, text&#10;&#10;Description automatically generated">
            <a:extLst>
              <a:ext uri="{FF2B5EF4-FFF2-40B4-BE49-F238E27FC236}">
                <a16:creationId xmlns:a16="http://schemas.microsoft.com/office/drawing/2014/main" id="{2E333AB7-B31B-3B26-F191-05169942CA5F}"/>
              </a:ext>
            </a:extLst>
          </p:cNvPr>
          <p:cNvPicPr>
            <a:picLocks noChangeAspect="1"/>
          </p:cNvPicPr>
          <p:nvPr/>
        </p:nvPicPr>
        <p:blipFill rotWithShape="1">
          <a:blip r:embed="rId2"/>
          <a:srcRect l="14716" t="15054" r="42174" b="8064"/>
          <a:stretch/>
        </p:blipFill>
        <p:spPr>
          <a:xfrm>
            <a:off x="6799244" y="1717943"/>
            <a:ext cx="4212242" cy="4696645"/>
          </a:xfrm>
          <a:prstGeom prst="rect">
            <a:avLst/>
          </a:prstGeom>
        </p:spPr>
      </p:pic>
      <p:sp>
        <p:nvSpPr>
          <p:cNvPr id="5" name="TextBox 4">
            <a:extLst>
              <a:ext uri="{FF2B5EF4-FFF2-40B4-BE49-F238E27FC236}">
                <a16:creationId xmlns:a16="http://schemas.microsoft.com/office/drawing/2014/main" id="{62BB4C91-007F-B746-9BAB-5846A9FC728B}"/>
              </a:ext>
            </a:extLst>
          </p:cNvPr>
          <p:cNvSpPr txBox="1"/>
          <p:nvPr/>
        </p:nvSpPr>
        <p:spPr>
          <a:xfrm>
            <a:off x="661011" y="2001397"/>
            <a:ext cx="4847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Checking the data types of data provided</a:t>
            </a:r>
            <a:endParaRPr lang="en-GB"/>
          </a:p>
        </p:txBody>
      </p:sp>
      <p:sp>
        <p:nvSpPr>
          <p:cNvPr id="3" name="Slide Number Placeholder 2">
            <a:extLst>
              <a:ext uri="{FF2B5EF4-FFF2-40B4-BE49-F238E27FC236}">
                <a16:creationId xmlns:a16="http://schemas.microsoft.com/office/drawing/2014/main" id="{089A23B1-B244-A7AD-ADC7-1A20D1C6B5AC}"/>
              </a:ext>
            </a:extLst>
          </p:cNvPr>
          <p:cNvSpPr>
            <a:spLocks noGrp="1"/>
          </p:cNvSpPr>
          <p:nvPr>
            <p:ph type="sldNum" sz="quarter" idx="12"/>
          </p:nvPr>
        </p:nvSpPr>
        <p:spPr/>
        <p:txBody>
          <a:bodyPr/>
          <a:lstStyle/>
          <a:p>
            <a:fld id="{330EA680-D336-4FF7-8B7A-9848BB0A1C32}" type="slidenum">
              <a:rPr lang="en-GB" smtClean="0"/>
              <a:t>15</a:t>
            </a:fld>
            <a:endParaRPr lang="en-US"/>
          </a:p>
        </p:txBody>
      </p:sp>
    </p:spTree>
    <p:extLst>
      <p:ext uri="{BB962C8B-B14F-4D97-AF65-F5344CB8AC3E}">
        <p14:creationId xmlns:p14="http://schemas.microsoft.com/office/powerpoint/2010/main" val="3198190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89E95-A361-C35B-8A15-ECCEB13AE51B}"/>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Descriptive Analysis</a:t>
            </a:r>
            <a:endParaRPr lang="en-GB" sz="4000">
              <a:solidFill>
                <a:srgbClr val="FFFFFF"/>
              </a:solidFill>
            </a:endParaRPr>
          </a:p>
        </p:txBody>
      </p:sp>
      <p:pic>
        <p:nvPicPr>
          <p:cNvPr id="4" name="Picture 4" descr="Graphical user interface, text&#10;&#10;Description automatically generated">
            <a:extLst>
              <a:ext uri="{FF2B5EF4-FFF2-40B4-BE49-F238E27FC236}">
                <a16:creationId xmlns:a16="http://schemas.microsoft.com/office/drawing/2014/main" id="{54DD3261-C82F-D8CB-6AA3-A7F5E104C101}"/>
              </a:ext>
            </a:extLst>
          </p:cNvPr>
          <p:cNvPicPr>
            <a:picLocks noGrp="1" noChangeAspect="1"/>
          </p:cNvPicPr>
          <p:nvPr>
            <p:ph idx="1"/>
          </p:nvPr>
        </p:nvPicPr>
        <p:blipFill rotWithShape="1">
          <a:blip r:embed="rId2"/>
          <a:srcRect l="14811" t="38903" r="12988" b="17456"/>
          <a:stretch/>
        </p:blipFill>
        <p:spPr>
          <a:xfrm>
            <a:off x="737056" y="1987691"/>
            <a:ext cx="10304575" cy="3645575"/>
          </a:xfrm>
        </p:spPr>
      </p:pic>
      <p:sp>
        <p:nvSpPr>
          <p:cNvPr id="3" name="Slide Number Placeholder 2">
            <a:extLst>
              <a:ext uri="{FF2B5EF4-FFF2-40B4-BE49-F238E27FC236}">
                <a16:creationId xmlns:a16="http://schemas.microsoft.com/office/drawing/2014/main" id="{E659D278-1FF5-A417-47D4-8E6BF7490C33}"/>
              </a:ext>
            </a:extLst>
          </p:cNvPr>
          <p:cNvSpPr>
            <a:spLocks noGrp="1"/>
          </p:cNvSpPr>
          <p:nvPr>
            <p:ph type="sldNum" sz="quarter" idx="12"/>
          </p:nvPr>
        </p:nvSpPr>
        <p:spPr/>
        <p:txBody>
          <a:bodyPr/>
          <a:lstStyle/>
          <a:p>
            <a:fld id="{330EA680-D336-4FF7-8B7A-9848BB0A1C32}" type="slidenum">
              <a:rPr lang="en-GB" smtClean="0"/>
              <a:t>16</a:t>
            </a:fld>
            <a:endParaRPr lang="en-US"/>
          </a:p>
        </p:txBody>
      </p:sp>
    </p:spTree>
    <p:extLst>
      <p:ext uri="{BB962C8B-B14F-4D97-AF65-F5344CB8AC3E}">
        <p14:creationId xmlns:p14="http://schemas.microsoft.com/office/powerpoint/2010/main" val="2251889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87A5D-BF71-2333-C3FF-BFA6251739D5}"/>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Data Cleaning</a:t>
            </a:r>
          </a:p>
        </p:txBody>
      </p:sp>
      <p:sp>
        <p:nvSpPr>
          <p:cNvPr id="59" name="Rectangle 58">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5E8B4E7-7BCC-C538-5187-6CEA680308FA}"/>
              </a:ext>
            </a:extLst>
          </p:cNvPr>
          <p:cNvSpPr>
            <a:spLocks noGrp="1"/>
          </p:cNvSpPr>
          <p:nvPr>
            <p:ph type="sldNum" sz="quarter" idx="12"/>
          </p:nvPr>
        </p:nvSpPr>
        <p:spPr/>
        <p:txBody>
          <a:bodyPr/>
          <a:lstStyle/>
          <a:p>
            <a:fld id="{330EA680-D336-4FF7-8B7A-9848BB0A1C32}" type="slidenum">
              <a:rPr lang="en-GB" smtClean="0"/>
              <a:t>17</a:t>
            </a:fld>
            <a:endParaRPr lang="en-US"/>
          </a:p>
        </p:txBody>
      </p:sp>
    </p:spTree>
    <p:extLst>
      <p:ext uri="{BB962C8B-B14F-4D97-AF65-F5344CB8AC3E}">
        <p14:creationId xmlns:p14="http://schemas.microsoft.com/office/powerpoint/2010/main" val="262401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A85B8-007A-2483-D469-65BD330B9791}"/>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Cleaning Steps</a:t>
            </a:r>
            <a:endParaRPr lang="en-GB" sz="4000">
              <a:solidFill>
                <a:srgbClr val="FFFFFF"/>
              </a:solidFill>
            </a:endParaRPr>
          </a:p>
        </p:txBody>
      </p:sp>
      <p:graphicFrame>
        <p:nvGraphicFramePr>
          <p:cNvPr id="20" name="Content Placeholder 2">
            <a:extLst>
              <a:ext uri="{FF2B5EF4-FFF2-40B4-BE49-F238E27FC236}">
                <a16:creationId xmlns:a16="http://schemas.microsoft.com/office/drawing/2014/main" id="{F8151721-A87C-88A0-E1D0-2875218B55A8}"/>
              </a:ext>
            </a:extLst>
          </p:cNvPr>
          <p:cNvGraphicFramePr>
            <a:graphicFrameLocks noGrp="1"/>
          </p:cNvGraphicFramePr>
          <p:nvPr>
            <p:ph idx="1"/>
            <p:extLst>
              <p:ext uri="{D42A27DB-BD31-4B8C-83A1-F6EECF244321}">
                <p14:modId xmlns:p14="http://schemas.microsoft.com/office/powerpoint/2010/main" val="201008813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Slide Number Placeholder 33">
            <a:extLst>
              <a:ext uri="{FF2B5EF4-FFF2-40B4-BE49-F238E27FC236}">
                <a16:creationId xmlns:a16="http://schemas.microsoft.com/office/drawing/2014/main" id="{2C736BE1-3C59-00F5-DBF7-8C0432D6EFBC}"/>
              </a:ext>
            </a:extLst>
          </p:cNvPr>
          <p:cNvSpPr>
            <a:spLocks noGrp="1"/>
          </p:cNvSpPr>
          <p:nvPr>
            <p:ph type="sldNum" sz="quarter" idx="12"/>
          </p:nvPr>
        </p:nvSpPr>
        <p:spPr/>
        <p:txBody>
          <a:bodyPr/>
          <a:lstStyle/>
          <a:p>
            <a:fld id="{330EA680-D336-4FF7-8B7A-9848BB0A1C32}" type="slidenum">
              <a:rPr lang="en-GB" smtClean="0"/>
              <a:t>18</a:t>
            </a:fld>
            <a:endParaRPr lang="en-US"/>
          </a:p>
        </p:txBody>
      </p:sp>
    </p:spTree>
    <p:extLst>
      <p:ext uri="{BB962C8B-B14F-4D97-AF65-F5344CB8AC3E}">
        <p14:creationId xmlns:p14="http://schemas.microsoft.com/office/powerpoint/2010/main" val="316160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EA2F5-31BD-FAF8-C4A3-5220D349F6AF}"/>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Quality Control</a:t>
            </a:r>
            <a:endParaRPr lang="en-GB" sz="4000">
              <a:solidFill>
                <a:srgbClr val="FFFFFF"/>
              </a:solidFill>
            </a:endParaRPr>
          </a:p>
        </p:txBody>
      </p:sp>
      <p:graphicFrame>
        <p:nvGraphicFramePr>
          <p:cNvPr id="22" name="Content Placeholder 2">
            <a:extLst>
              <a:ext uri="{FF2B5EF4-FFF2-40B4-BE49-F238E27FC236}">
                <a16:creationId xmlns:a16="http://schemas.microsoft.com/office/drawing/2014/main" id="{D2BA4E4A-0D41-426B-0AF9-C24E84C06CA5}"/>
              </a:ext>
            </a:extLst>
          </p:cNvPr>
          <p:cNvGraphicFramePr>
            <a:graphicFrameLocks noGrp="1"/>
          </p:cNvGraphicFramePr>
          <p:nvPr>
            <p:ph idx="1"/>
            <p:extLst>
              <p:ext uri="{D42A27DB-BD31-4B8C-83A1-F6EECF244321}">
                <p14:modId xmlns:p14="http://schemas.microsoft.com/office/powerpoint/2010/main" val="140363597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Slide Number Placeholder 16">
            <a:extLst>
              <a:ext uri="{FF2B5EF4-FFF2-40B4-BE49-F238E27FC236}">
                <a16:creationId xmlns:a16="http://schemas.microsoft.com/office/drawing/2014/main" id="{4DBE15E6-975F-9ECE-23E1-3BD849CBB043}"/>
              </a:ext>
            </a:extLst>
          </p:cNvPr>
          <p:cNvSpPr>
            <a:spLocks noGrp="1"/>
          </p:cNvSpPr>
          <p:nvPr>
            <p:ph type="sldNum" sz="quarter" idx="12"/>
          </p:nvPr>
        </p:nvSpPr>
        <p:spPr/>
        <p:txBody>
          <a:bodyPr/>
          <a:lstStyle/>
          <a:p>
            <a:fld id="{330EA680-D336-4FF7-8B7A-9848BB0A1C32}" type="slidenum">
              <a:rPr lang="en-GB" smtClean="0"/>
              <a:t>19</a:t>
            </a:fld>
            <a:endParaRPr lang="en-US"/>
          </a:p>
        </p:txBody>
      </p:sp>
    </p:spTree>
    <p:extLst>
      <p:ext uri="{BB962C8B-B14F-4D97-AF65-F5344CB8AC3E}">
        <p14:creationId xmlns:p14="http://schemas.microsoft.com/office/powerpoint/2010/main" val="358776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BA4BC-4694-39DB-3BBD-DB3BB08B13A7}"/>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Problem Statement</a:t>
            </a:r>
            <a:endParaRPr lang="en-GB" sz="4000">
              <a:solidFill>
                <a:srgbClr val="FFFFFF"/>
              </a:solidFill>
            </a:endParaRPr>
          </a:p>
        </p:txBody>
      </p:sp>
      <p:sp>
        <p:nvSpPr>
          <p:cNvPr id="3" name="Content Placeholder 2">
            <a:extLst>
              <a:ext uri="{FF2B5EF4-FFF2-40B4-BE49-F238E27FC236}">
                <a16:creationId xmlns:a16="http://schemas.microsoft.com/office/drawing/2014/main" id="{70AE35E5-EB26-0E31-EA31-73575305E43A}"/>
              </a:ext>
            </a:extLst>
          </p:cNvPr>
          <p:cNvSpPr>
            <a:spLocks noGrp="1"/>
          </p:cNvSpPr>
          <p:nvPr>
            <p:ph idx="1"/>
          </p:nvPr>
        </p:nvSpPr>
        <p:spPr>
          <a:xfrm>
            <a:off x="1371599" y="2318197"/>
            <a:ext cx="9724031" cy="3683358"/>
          </a:xfrm>
        </p:spPr>
        <p:txBody>
          <a:bodyPr anchor="ctr">
            <a:normAutofit/>
          </a:bodyPr>
          <a:lstStyle/>
          <a:p>
            <a:pPr marL="0" indent="0" algn="just">
              <a:buNone/>
            </a:pPr>
            <a:r>
              <a:rPr lang="en-GB" sz="2000">
                <a:cs typeface="Calibri" panose="020F0502020204030204"/>
              </a:rPr>
              <a:t>The data is of Airline Industry in which there are 30 features of various flights. We are trying to find what are the main attributes in the whole cause flights to be cancelled. </a:t>
            </a:r>
            <a:endParaRPr lang="en-US"/>
          </a:p>
          <a:p>
            <a:pPr marL="0" indent="0" algn="just">
              <a:buNone/>
            </a:pPr>
            <a:r>
              <a:rPr lang="en-GB" sz="2000">
                <a:ea typeface="+mn-lt"/>
                <a:cs typeface="+mn-lt"/>
              </a:rPr>
              <a:t>This problem can help the airline companies to estimate cost to the company  for cancellation of the flight which can help them the budget accordingly.</a:t>
            </a:r>
            <a:endParaRPr lang="en-GB">
              <a:cs typeface="Calibri" panose="020F0502020204030204"/>
            </a:endParaRPr>
          </a:p>
        </p:txBody>
      </p:sp>
      <p:sp>
        <p:nvSpPr>
          <p:cNvPr id="4" name="Slide Number Placeholder 3">
            <a:extLst>
              <a:ext uri="{FF2B5EF4-FFF2-40B4-BE49-F238E27FC236}">
                <a16:creationId xmlns:a16="http://schemas.microsoft.com/office/drawing/2014/main" id="{0F049A62-C0AF-DC97-A10E-216416791461}"/>
              </a:ext>
            </a:extLst>
          </p:cNvPr>
          <p:cNvSpPr>
            <a:spLocks noGrp="1"/>
          </p:cNvSpPr>
          <p:nvPr>
            <p:ph type="sldNum" sz="quarter" idx="12"/>
          </p:nvPr>
        </p:nvSpPr>
        <p:spPr/>
        <p:txBody>
          <a:bodyPr/>
          <a:lstStyle/>
          <a:p>
            <a:fld id="{330EA680-D336-4FF7-8B7A-9848BB0A1C32}" type="slidenum">
              <a:rPr lang="en-GB" smtClean="0"/>
              <a:t>2</a:t>
            </a:fld>
            <a:endParaRPr lang="en-US"/>
          </a:p>
        </p:txBody>
      </p:sp>
    </p:spTree>
    <p:extLst>
      <p:ext uri="{BB962C8B-B14F-4D97-AF65-F5344CB8AC3E}">
        <p14:creationId xmlns:p14="http://schemas.microsoft.com/office/powerpoint/2010/main" val="2757880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Python Libraries Used for Data Cleaning</a:t>
            </a:r>
            <a:endParaRPr lang="en-GB" sz="4000">
              <a:solidFill>
                <a:srgbClr val="FFFFFF"/>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a:cs typeface="Calibri"/>
              </a:rPr>
              <a:t>Pandas</a:t>
            </a:r>
          </a:p>
          <a:p>
            <a:r>
              <a:rPr lang="en-GB" sz="2000" err="1">
                <a:cs typeface="Calibri"/>
              </a:rPr>
              <a:t>Numpy</a:t>
            </a:r>
          </a:p>
          <a:p>
            <a:r>
              <a:rPr lang="en-GB" sz="2000">
                <a:cs typeface="Calibri"/>
              </a:rPr>
              <a:t>matplotlib</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BF22BC3B-ED55-847C-00BF-E4424444CBA9}"/>
              </a:ext>
            </a:extLst>
          </p:cNvPr>
          <p:cNvSpPr>
            <a:spLocks noGrp="1"/>
          </p:cNvSpPr>
          <p:nvPr>
            <p:ph type="sldNum" sz="quarter" idx="12"/>
          </p:nvPr>
        </p:nvSpPr>
        <p:spPr/>
        <p:txBody>
          <a:bodyPr/>
          <a:lstStyle/>
          <a:p>
            <a:fld id="{330EA680-D336-4FF7-8B7A-9848BB0A1C32}" type="slidenum">
              <a:rPr lang="en-GB" smtClean="0"/>
              <a:t>20</a:t>
            </a:fld>
            <a:endParaRPr lang="en-US"/>
          </a:p>
        </p:txBody>
      </p:sp>
    </p:spTree>
    <p:extLst>
      <p:ext uri="{BB962C8B-B14F-4D97-AF65-F5344CB8AC3E}">
        <p14:creationId xmlns:p14="http://schemas.microsoft.com/office/powerpoint/2010/main" val="242028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08BF4-0F10-8BC8-B01B-A22CC9BAFE74}"/>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Cleaning and Transformation Methods</a:t>
            </a:r>
            <a:endParaRPr lang="en-GB" sz="4000">
              <a:solidFill>
                <a:srgbClr val="FFFFFF"/>
              </a:solidFill>
            </a:endParaRPr>
          </a:p>
        </p:txBody>
      </p:sp>
      <p:sp>
        <p:nvSpPr>
          <p:cNvPr id="3" name="Content Placeholder 2">
            <a:extLst>
              <a:ext uri="{FF2B5EF4-FFF2-40B4-BE49-F238E27FC236}">
                <a16:creationId xmlns:a16="http://schemas.microsoft.com/office/drawing/2014/main" id="{6F0D29DA-4222-505B-D7D0-C5B32A1399B7}"/>
              </a:ext>
            </a:extLst>
          </p:cNvPr>
          <p:cNvSpPr>
            <a:spLocks noGrp="1"/>
          </p:cNvSpPr>
          <p:nvPr>
            <p:ph idx="1"/>
          </p:nvPr>
        </p:nvSpPr>
        <p:spPr>
          <a:xfrm>
            <a:off x="1371599" y="2419184"/>
            <a:ext cx="2815232" cy="2967262"/>
          </a:xfrm>
        </p:spPr>
        <p:txBody>
          <a:bodyPr anchor="ctr">
            <a:normAutofit/>
          </a:bodyPr>
          <a:lstStyle/>
          <a:p>
            <a:r>
              <a:rPr lang="en-GB" sz="2000" err="1">
                <a:cs typeface="Calibri"/>
              </a:rPr>
              <a:t>Fillna</a:t>
            </a:r>
            <a:r>
              <a:rPr lang="en-GB" sz="2000">
                <a:cs typeface="Calibri"/>
              </a:rPr>
              <a:t>()</a:t>
            </a:r>
          </a:p>
          <a:p>
            <a:r>
              <a:rPr lang="en-GB" sz="2000">
                <a:cs typeface="Calibri"/>
              </a:rPr>
              <a:t>Ffill()</a:t>
            </a:r>
          </a:p>
          <a:p>
            <a:r>
              <a:rPr lang="en-GB" sz="2000">
                <a:cs typeface="Calibri"/>
              </a:rPr>
              <a:t>Bfill()</a:t>
            </a:r>
          </a:p>
          <a:p>
            <a:r>
              <a:rPr lang="en-GB" sz="2000">
                <a:cs typeface="Calibri"/>
              </a:rPr>
              <a:t>Replace()</a:t>
            </a:r>
          </a:p>
          <a:p>
            <a:r>
              <a:rPr lang="en-GB" sz="2000">
                <a:cs typeface="Calibri"/>
              </a:rPr>
              <a:t>Data.mode()</a:t>
            </a:r>
          </a:p>
          <a:p>
            <a:r>
              <a:rPr lang="en-GB" sz="2000">
                <a:cs typeface="Calibri"/>
              </a:rPr>
              <a:t>Data.median()</a:t>
            </a:r>
          </a:p>
        </p:txBody>
      </p:sp>
      <p:sp>
        <p:nvSpPr>
          <p:cNvPr id="4" name="TextBox 3">
            <a:extLst>
              <a:ext uri="{FF2B5EF4-FFF2-40B4-BE49-F238E27FC236}">
                <a16:creationId xmlns:a16="http://schemas.microsoft.com/office/drawing/2014/main" id="{776FDCC2-972B-2097-9F32-A216FFB9C3F4}"/>
              </a:ext>
            </a:extLst>
          </p:cNvPr>
          <p:cNvSpPr txBox="1"/>
          <p:nvPr/>
        </p:nvSpPr>
        <p:spPr>
          <a:xfrm>
            <a:off x="6325517" y="2625686"/>
            <a:ext cx="3066361" cy="2680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GB">
                <a:ea typeface="+mn-lt"/>
                <a:cs typeface="+mn-lt"/>
              </a:rPr>
              <a:t>Data.std()</a:t>
            </a:r>
            <a:endParaRPr lang="en-US">
              <a:ea typeface="+mn-lt"/>
              <a:cs typeface="+mn-lt"/>
            </a:endParaRPr>
          </a:p>
          <a:p>
            <a:pPr marL="285750" indent="-285750">
              <a:lnSpc>
                <a:spcPct val="90000"/>
              </a:lnSpc>
              <a:spcBef>
                <a:spcPts val="1000"/>
              </a:spcBef>
              <a:buFont typeface="Arial"/>
              <a:buChar char="•"/>
            </a:pPr>
            <a:r>
              <a:rPr lang="en-GB">
                <a:ea typeface="+mn-lt"/>
                <a:cs typeface="+mn-lt"/>
              </a:rPr>
              <a:t>Np.where()</a:t>
            </a:r>
            <a:endParaRPr lang="en-US">
              <a:ea typeface="+mn-lt"/>
              <a:cs typeface="+mn-lt"/>
            </a:endParaRPr>
          </a:p>
          <a:p>
            <a:pPr marL="285750" indent="-285750">
              <a:lnSpc>
                <a:spcPct val="90000"/>
              </a:lnSpc>
              <a:spcBef>
                <a:spcPts val="1000"/>
              </a:spcBef>
              <a:buFont typeface="Arial"/>
              <a:buChar char="•"/>
            </a:pPr>
            <a:r>
              <a:rPr lang="en-GB">
                <a:ea typeface="+mn-lt"/>
                <a:cs typeface="+mn-lt"/>
              </a:rPr>
              <a:t>Np.abs()</a:t>
            </a:r>
            <a:endParaRPr lang="en-US">
              <a:ea typeface="+mn-lt"/>
              <a:cs typeface="+mn-lt"/>
            </a:endParaRPr>
          </a:p>
          <a:p>
            <a:pPr marL="285750" indent="-285750">
              <a:lnSpc>
                <a:spcPct val="90000"/>
              </a:lnSpc>
              <a:spcBef>
                <a:spcPts val="1000"/>
              </a:spcBef>
              <a:buFont typeface="Arial"/>
              <a:buChar char="•"/>
            </a:pPr>
            <a:r>
              <a:rPr lang="en-GB">
                <a:ea typeface="+mn-lt"/>
                <a:cs typeface="+mn-lt"/>
              </a:rPr>
              <a:t>Np.nan()</a:t>
            </a:r>
            <a:endParaRPr lang="en-US">
              <a:ea typeface="+mn-lt"/>
              <a:cs typeface="+mn-lt"/>
            </a:endParaRPr>
          </a:p>
          <a:p>
            <a:pPr marL="285750" indent="-285750">
              <a:lnSpc>
                <a:spcPct val="90000"/>
              </a:lnSpc>
              <a:spcBef>
                <a:spcPts val="1000"/>
              </a:spcBef>
              <a:buFont typeface="Arial"/>
              <a:buChar char="•"/>
            </a:pPr>
            <a:r>
              <a:rPr lang="en-GB">
                <a:ea typeface="+mn-lt"/>
                <a:cs typeface="+mn-lt"/>
              </a:rPr>
              <a:t>Ifnull.sum()</a:t>
            </a:r>
            <a:endParaRPr lang="en-US">
              <a:ea typeface="+mn-lt"/>
              <a:cs typeface="+mn-lt"/>
            </a:endParaRPr>
          </a:p>
          <a:p>
            <a:pPr marL="285750" indent="-285750">
              <a:lnSpc>
                <a:spcPct val="90000"/>
              </a:lnSpc>
              <a:spcBef>
                <a:spcPts val="1000"/>
              </a:spcBef>
              <a:buFont typeface="Arial"/>
              <a:buChar char="•"/>
            </a:pPr>
            <a:r>
              <a:rPr lang="en-GB">
                <a:ea typeface="+mn-lt"/>
                <a:cs typeface="+mn-lt"/>
              </a:rPr>
              <a:t>Dropna()</a:t>
            </a:r>
            <a:endParaRPr lang="en-US">
              <a:ea typeface="+mn-lt"/>
              <a:cs typeface="+mn-lt"/>
            </a:endParaRPr>
          </a:p>
          <a:p>
            <a:pPr marL="285750" indent="-285750" algn="l">
              <a:lnSpc>
                <a:spcPct val="90000"/>
              </a:lnSpc>
              <a:spcBef>
                <a:spcPts val="1000"/>
              </a:spcBef>
              <a:buFont typeface="Arial"/>
              <a:buChar char="•"/>
            </a:pPr>
            <a:r>
              <a:rPr lang="en-GB">
                <a:ea typeface="+mn-lt"/>
                <a:cs typeface="+mn-lt"/>
              </a:rPr>
              <a:t>Data.loc()</a:t>
            </a:r>
            <a:endParaRPr lang="en-GB"/>
          </a:p>
        </p:txBody>
      </p:sp>
      <p:sp>
        <p:nvSpPr>
          <p:cNvPr id="5" name="Slide Number Placeholder 4">
            <a:extLst>
              <a:ext uri="{FF2B5EF4-FFF2-40B4-BE49-F238E27FC236}">
                <a16:creationId xmlns:a16="http://schemas.microsoft.com/office/drawing/2014/main" id="{FA3291AD-D3C1-1E29-0771-D477D76E7235}"/>
              </a:ext>
            </a:extLst>
          </p:cNvPr>
          <p:cNvSpPr>
            <a:spLocks noGrp="1"/>
          </p:cNvSpPr>
          <p:nvPr>
            <p:ph type="sldNum" sz="quarter" idx="12"/>
          </p:nvPr>
        </p:nvSpPr>
        <p:spPr/>
        <p:txBody>
          <a:bodyPr/>
          <a:lstStyle/>
          <a:p>
            <a:fld id="{330EA680-D336-4FF7-8B7A-9848BB0A1C32}" type="slidenum">
              <a:rPr lang="en-GB" smtClean="0"/>
              <a:t>21</a:t>
            </a:fld>
            <a:endParaRPr lang="en-US"/>
          </a:p>
        </p:txBody>
      </p:sp>
    </p:spTree>
    <p:extLst>
      <p:ext uri="{BB962C8B-B14F-4D97-AF65-F5344CB8AC3E}">
        <p14:creationId xmlns:p14="http://schemas.microsoft.com/office/powerpoint/2010/main" val="165847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83F5F-EB55-7B11-A44C-FEEEBAD41373}"/>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Data Issues</a:t>
            </a:r>
            <a:endParaRPr lang="en-GB" sz="4000">
              <a:solidFill>
                <a:srgbClr val="FFFFFF"/>
              </a:solidFill>
            </a:endParaRPr>
          </a:p>
        </p:txBody>
      </p:sp>
      <p:graphicFrame>
        <p:nvGraphicFramePr>
          <p:cNvPr id="20" name="Content Placeholder 2">
            <a:extLst>
              <a:ext uri="{FF2B5EF4-FFF2-40B4-BE49-F238E27FC236}">
                <a16:creationId xmlns:a16="http://schemas.microsoft.com/office/drawing/2014/main" id="{65BD66EA-24C1-32C9-2AFF-056A22F583EA}"/>
              </a:ext>
            </a:extLst>
          </p:cNvPr>
          <p:cNvGraphicFramePr>
            <a:graphicFrameLocks noGrp="1"/>
          </p:cNvGraphicFramePr>
          <p:nvPr>
            <p:ph idx="1"/>
            <p:extLst>
              <p:ext uri="{D42A27DB-BD31-4B8C-83A1-F6EECF244321}">
                <p14:modId xmlns:p14="http://schemas.microsoft.com/office/powerpoint/2010/main" val="256959392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Slide Number Placeholder 21">
            <a:extLst>
              <a:ext uri="{FF2B5EF4-FFF2-40B4-BE49-F238E27FC236}">
                <a16:creationId xmlns:a16="http://schemas.microsoft.com/office/drawing/2014/main" id="{BC0170BB-2970-7AC7-2232-CC326948CF95}"/>
              </a:ext>
            </a:extLst>
          </p:cNvPr>
          <p:cNvSpPr>
            <a:spLocks noGrp="1"/>
          </p:cNvSpPr>
          <p:nvPr>
            <p:ph type="sldNum" sz="quarter" idx="12"/>
          </p:nvPr>
        </p:nvSpPr>
        <p:spPr/>
        <p:txBody>
          <a:bodyPr/>
          <a:lstStyle/>
          <a:p>
            <a:fld id="{330EA680-D336-4FF7-8B7A-9848BB0A1C32}" type="slidenum">
              <a:rPr lang="en-GB" smtClean="0"/>
              <a:t>22</a:t>
            </a:fld>
            <a:endParaRPr lang="en-US"/>
          </a:p>
        </p:txBody>
      </p:sp>
    </p:spTree>
    <p:extLst>
      <p:ext uri="{BB962C8B-B14F-4D97-AF65-F5344CB8AC3E}">
        <p14:creationId xmlns:p14="http://schemas.microsoft.com/office/powerpoint/2010/main" val="663947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8C624E6-5D40-5FD2-B15C-6FBDD38F79A6}"/>
              </a:ext>
            </a:extLst>
          </p:cNvPr>
          <p:cNvSpPr>
            <a:spLocks noGrp="1"/>
          </p:cNvSpPr>
          <p:nvPr>
            <p:ph type="title"/>
          </p:nvPr>
        </p:nvSpPr>
        <p:spPr>
          <a:xfrm>
            <a:off x="1146879" y="998002"/>
            <a:ext cx="3182940" cy="1471959"/>
          </a:xfrm>
        </p:spPr>
        <p:txBody>
          <a:bodyPr>
            <a:normAutofit/>
          </a:bodyPr>
          <a:lstStyle/>
          <a:p>
            <a:r>
              <a:rPr lang="en-GB" sz="3600">
                <a:solidFill>
                  <a:srgbClr val="FFFFFF"/>
                </a:solidFill>
                <a:cs typeface="Calibri Light"/>
              </a:rPr>
              <a:t>Corrupt Data</a:t>
            </a:r>
            <a:endParaRPr lang="en-GB" sz="3600">
              <a:solidFill>
                <a:srgbClr val="FFFFFF"/>
              </a:solidFill>
            </a:endParaRPr>
          </a:p>
        </p:txBody>
      </p:sp>
      <p:sp>
        <p:nvSpPr>
          <p:cNvPr id="3" name="Content Placeholder 2">
            <a:extLst>
              <a:ext uri="{FF2B5EF4-FFF2-40B4-BE49-F238E27FC236}">
                <a16:creationId xmlns:a16="http://schemas.microsoft.com/office/drawing/2014/main" id="{28ECD58B-885B-1785-7B7B-89A3C77F2177}"/>
              </a:ext>
            </a:extLst>
          </p:cNvPr>
          <p:cNvSpPr>
            <a:spLocks noGrp="1"/>
          </p:cNvSpPr>
          <p:nvPr>
            <p:ph idx="1"/>
          </p:nvPr>
        </p:nvSpPr>
        <p:spPr>
          <a:xfrm>
            <a:off x="1139635" y="2546161"/>
            <a:ext cx="3200451" cy="2985929"/>
          </a:xfrm>
        </p:spPr>
        <p:txBody>
          <a:bodyPr anchor="t">
            <a:normAutofit/>
          </a:bodyPr>
          <a:lstStyle/>
          <a:p>
            <a:pPr marL="0" indent="0">
              <a:buNone/>
            </a:pPr>
            <a:r>
              <a:rPr lang="en-GB" sz="2000">
                <a:solidFill>
                  <a:srgbClr val="FEFFFF"/>
                </a:solidFill>
                <a:cs typeface="Calibri" panose="020F0502020204030204"/>
              </a:rPr>
              <a:t>After reviewing the data for the first time, we noticed that there were many rows in which the value of each delay was null and non-identified . So, our first task was to remove the unidentified data by removing the rows.</a:t>
            </a:r>
          </a:p>
          <a:p>
            <a:pPr marL="0" indent="0">
              <a:buNone/>
            </a:pPr>
            <a:endParaRPr lang="en-GB" sz="2000">
              <a:solidFill>
                <a:srgbClr val="FEFFFF"/>
              </a:solidFill>
              <a:cs typeface="Calibri" panose="020F0502020204030204"/>
            </a:endParaRPr>
          </a:p>
          <a:p>
            <a:pPr marL="0" indent="0">
              <a:buNone/>
            </a:pPr>
            <a:endParaRPr lang="en-GB" sz="2000">
              <a:solidFill>
                <a:srgbClr val="FEFFFF"/>
              </a:solidFill>
              <a:cs typeface="Calibri" panose="020F0502020204030204"/>
            </a:endParaRPr>
          </a:p>
        </p:txBody>
      </p:sp>
      <p:pic>
        <p:nvPicPr>
          <p:cNvPr id="4" name="Picture 4" descr="Graphical user interface, application, table, Excel&#10;&#10;Description automatically generated">
            <a:extLst>
              <a:ext uri="{FF2B5EF4-FFF2-40B4-BE49-F238E27FC236}">
                <a16:creationId xmlns:a16="http://schemas.microsoft.com/office/drawing/2014/main" id="{8B00960F-0B62-5396-B8C8-B7D2A116B411}"/>
              </a:ext>
            </a:extLst>
          </p:cNvPr>
          <p:cNvPicPr>
            <a:picLocks noChangeAspect="1"/>
          </p:cNvPicPr>
          <p:nvPr/>
        </p:nvPicPr>
        <p:blipFill>
          <a:blip r:embed="rId2"/>
          <a:stretch>
            <a:fillRect/>
          </a:stretch>
        </p:blipFill>
        <p:spPr>
          <a:xfrm>
            <a:off x="4998268" y="1953301"/>
            <a:ext cx="6539075" cy="2631977"/>
          </a:xfrm>
          <a:prstGeom prst="rect">
            <a:avLst/>
          </a:prstGeom>
        </p:spPr>
      </p:pic>
      <p:sp>
        <p:nvSpPr>
          <p:cNvPr id="5" name="Slide Number Placeholder 4">
            <a:extLst>
              <a:ext uri="{FF2B5EF4-FFF2-40B4-BE49-F238E27FC236}">
                <a16:creationId xmlns:a16="http://schemas.microsoft.com/office/drawing/2014/main" id="{D6A2AC63-1177-F987-11ED-F08C1884AAEE}"/>
              </a:ext>
            </a:extLst>
          </p:cNvPr>
          <p:cNvSpPr>
            <a:spLocks noGrp="1"/>
          </p:cNvSpPr>
          <p:nvPr>
            <p:ph type="sldNum" sz="quarter" idx="12"/>
          </p:nvPr>
        </p:nvSpPr>
        <p:spPr/>
        <p:txBody>
          <a:bodyPr/>
          <a:lstStyle/>
          <a:p>
            <a:fld id="{330EA680-D336-4FF7-8B7A-9848BB0A1C32}" type="slidenum">
              <a:rPr lang="en-GB" smtClean="0"/>
              <a:t>23</a:t>
            </a:fld>
            <a:endParaRPr lang="en-US"/>
          </a:p>
        </p:txBody>
      </p:sp>
    </p:spTree>
    <p:extLst>
      <p:ext uri="{BB962C8B-B14F-4D97-AF65-F5344CB8AC3E}">
        <p14:creationId xmlns:p14="http://schemas.microsoft.com/office/powerpoint/2010/main" val="370247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45">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A2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C624E6-5D40-5FD2-B15C-6FBDD38F79A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GB" sz="2600">
                <a:solidFill>
                  <a:srgbClr val="FFFFFF"/>
                </a:solidFill>
                <a:cs typeface="Calibri Light"/>
              </a:rPr>
              <a:t>Corrupt Data</a:t>
            </a:r>
            <a:br>
              <a:rPr lang="en-GB" sz="2600">
                <a:solidFill>
                  <a:srgbClr val="FFFFFF"/>
                </a:solidFill>
                <a:cs typeface="Calibri Light"/>
              </a:rPr>
            </a:br>
            <a:r>
              <a:rPr lang="en-GB" sz="2600">
                <a:solidFill>
                  <a:srgbClr val="FFFFFF"/>
                </a:solidFill>
                <a:cs typeface="Calibri Light"/>
              </a:rPr>
              <a:t>-OUTPUT-</a:t>
            </a:r>
          </a:p>
        </p:txBody>
      </p:sp>
      <p:pic>
        <p:nvPicPr>
          <p:cNvPr id="5" name="Picture 5" descr="Table&#10;&#10;Description automatically generated">
            <a:extLst>
              <a:ext uri="{FF2B5EF4-FFF2-40B4-BE49-F238E27FC236}">
                <a16:creationId xmlns:a16="http://schemas.microsoft.com/office/drawing/2014/main" id="{04EB102C-06E1-D8A1-F773-5C249B6FC359}"/>
              </a:ext>
            </a:extLst>
          </p:cNvPr>
          <p:cNvPicPr>
            <a:picLocks noChangeAspect="1"/>
          </p:cNvPicPr>
          <p:nvPr/>
        </p:nvPicPr>
        <p:blipFill>
          <a:blip r:embed="rId2"/>
          <a:stretch>
            <a:fillRect/>
          </a:stretch>
        </p:blipFill>
        <p:spPr>
          <a:xfrm>
            <a:off x="4038600" y="1403262"/>
            <a:ext cx="7188199" cy="2911219"/>
          </a:xfrm>
          <a:prstGeom prst="rect">
            <a:avLst/>
          </a:prstGeom>
        </p:spPr>
      </p:pic>
      <p:sp>
        <p:nvSpPr>
          <p:cNvPr id="3" name="Content Placeholder 2">
            <a:extLst>
              <a:ext uri="{FF2B5EF4-FFF2-40B4-BE49-F238E27FC236}">
                <a16:creationId xmlns:a16="http://schemas.microsoft.com/office/drawing/2014/main" id="{28ECD58B-885B-1785-7B7B-89A3C77F2177}"/>
              </a:ext>
            </a:extLst>
          </p:cNvPr>
          <p:cNvSpPr>
            <a:spLocks noGrp="1"/>
          </p:cNvSpPr>
          <p:nvPr>
            <p:ph idx="1"/>
          </p:nvPr>
        </p:nvSpPr>
        <p:spPr>
          <a:xfrm>
            <a:off x="4038600" y="4884873"/>
            <a:ext cx="7188199" cy="1292090"/>
          </a:xfrm>
        </p:spPr>
        <p:txBody>
          <a:bodyPr vert="horz" lIns="91440" tIns="45720" rIns="91440" bIns="45720" rtlCol="0">
            <a:normAutofit/>
          </a:bodyPr>
          <a:lstStyle/>
          <a:p>
            <a:pPr marL="0" indent="0">
              <a:buNone/>
            </a:pPr>
            <a:r>
              <a:rPr lang="en-GB" sz="1800">
                <a:cs typeface="Calibri" panose="020F0502020204030204"/>
              </a:rPr>
              <a:t>Here, after the removal of the rows we can see no unidentified data in the columns .</a:t>
            </a:r>
          </a:p>
          <a:p>
            <a:pPr marL="0" indent="0">
              <a:buNone/>
            </a:pPr>
            <a:endParaRPr lang="en-GB" sz="1800">
              <a:cs typeface="Calibri" panose="020F0502020204030204"/>
            </a:endParaRPr>
          </a:p>
          <a:p>
            <a:pPr marL="0" indent="0">
              <a:buNone/>
            </a:pPr>
            <a:endParaRPr lang="en-GB" sz="1800">
              <a:cs typeface="Calibri" panose="020F0502020204030204"/>
            </a:endParaRPr>
          </a:p>
        </p:txBody>
      </p:sp>
      <p:sp>
        <p:nvSpPr>
          <p:cNvPr id="4" name="Slide Number Placeholder 3">
            <a:extLst>
              <a:ext uri="{FF2B5EF4-FFF2-40B4-BE49-F238E27FC236}">
                <a16:creationId xmlns:a16="http://schemas.microsoft.com/office/drawing/2014/main" id="{0F4E7778-1D22-A4E9-41D8-4BAE8E0E1217}"/>
              </a:ext>
            </a:extLst>
          </p:cNvPr>
          <p:cNvSpPr>
            <a:spLocks noGrp="1"/>
          </p:cNvSpPr>
          <p:nvPr>
            <p:ph type="sldNum" sz="quarter" idx="12"/>
          </p:nvPr>
        </p:nvSpPr>
        <p:spPr/>
        <p:txBody>
          <a:bodyPr/>
          <a:lstStyle/>
          <a:p>
            <a:fld id="{330EA680-D336-4FF7-8B7A-9848BB0A1C32}" type="slidenum">
              <a:rPr lang="en-GB" smtClean="0"/>
              <a:t>24</a:t>
            </a:fld>
            <a:endParaRPr lang="en-US"/>
          </a:p>
        </p:txBody>
      </p:sp>
    </p:spTree>
    <p:extLst>
      <p:ext uri="{BB962C8B-B14F-4D97-AF65-F5344CB8AC3E}">
        <p14:creationId xmlns:p14="http://schemas.microsoft.com/office/powerpoint/2010/main" val="155562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7C344-7E20-7866-BF85-A6E067BF7BB3}"/>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Missing Values</a:t>
            </a:r>
            <a:endParaRPr lang="en-GB" sz="4000">
              <a:solidFill>
                <a:srgbClr val="FFFFFF"/>
              </a:solidFill>
            </a:endParaRPr>
          </a:p>
        </p:txBody>
      </p:sp>
      <p:sp>
        <p:nvSpPr>
          <p:cNvPr id="3" name="Content Placeholder 2">
            <a:extLst>
              <a:ext uri="{FF2B5EF4-FFF2-40B4-BE49-F238E27FC236}">
                <a16:creationId xmlns:a16="http://schemas.microsoft.com/office/drawing/2014/main" id="{CE746A54-8118-4786-37C4-AC37A4072D07}"/>
              </a:ext>
            </a:extLst>
          </p:cNvPr>
          <p:cNvSpPr>
            <a:spLocks noGrp="1"/>
          </p:cNvSpPr>
          <p:nvPr>
            <p:ph idx="1"/>
          </p:nvPr>
        </p:nvSpPr>
        <p:spPr>
          <a:xfrm>
            <a:off x="1371599" y="2318197"/>
            <a:ext cx="9724031" cy="3683358"/>
          </a:xfrm>
        </p:spPr>
        <p:txBody>
          <a:bodyPr anchor="ctr">
            <a:normAutofit/>
          </a:bodyPr>
          <a:lstStyle/>
          <a:p>
            <a:pPr marL="0" indent="0">
              <a:buNone/>
            </a:pPr>
            <a:r>
              <a:rPr lang="en-GB" sz="2000">
                <a:cs typeface="Calibri" panose="020F0502020204030204"/>
              </a:rPr>
              <a:t>We have seen that a lot of the values in the columns </a:t>
            </a:r>
            <a:r>
              <a:rPr lang="en-GB" sz="2000" err="1">
                <a:cs typeface="Calibri" panose="020F0502020204030204"/>
              </a:rPr>
              <a:t>ArrDelay</a:t>
            </a:r>
            <a:r>
              <a:rPr lang="en-GB" sz="2000">
                <a:cs typeface="Calibri" panose="020F0502020204030204"/>
              </a:rPr>
              <a:t> (Arrival Delay) and </a:t>
            </a:r>
            <a:r>
              <a:rPr lang="en-GB" sz="2000" err="1">
                <a:cs typeface="Calibri" panose="020F0502020204030204"/>
              </a:rPr>
              <a:t>DepDelay</a:t>
            </a:r>
            <a:r>
              <a:rPr lang="en-GB" sz="2000">
                <a:cs typeface="Calibri" panose="020F0502020204030204"/>
              </a:rPr>
              <a:t> (Departure Delay) were "0", however while reviewing we found out that there were two certain formulas being followed in the whole data for both columns which are:</a:t>
            </a:r>
          </a:p>
          <a:p>
            <a:pPr marL="0" indent="0">
              <a:buNone/>
            </a:pPr>
            <a:r>
              <a:rPr lang="en-GB" sz="2000" err="1">
                <a:cs typeface="Calibri" panose="020F0502020204030204"/>
              </a:rPr>
              <a:t>ArrDelay</a:t>
            </a:r>
            <a:r>
              <a:rPr lang="en-GB" sz="2000">
                <a:cs typeface="Calibri" panose="020F0502020204030204"/>
              </a:rPr>
              <a:t> = carrier delay + Weather Delay + </a:t>
            </a:r>
            <a:r>
              <a:rPr lang="en-GB" sz="2000" err="1">
                <a:cs typeface="Calibri" panose="020F0502020204030204"/>
              </a:rPr>
              <a:t>NASdelay</a:t>
            </a:r>
            <a:r>
              <a:rPr lang="en-GB" sz="2000">
                <a:cs typeface="Calibri" panose="020F0502020204030204"/>
              </a:rPr>
              <a:t> + </a:t>
            </a:r>
            <a:r>
              <a:rPr lang="en-GB" sz="2000" err="1">
                <a:cs typeface="Calibri" panose="020F0502020204030204"/>
              </a:rPr>
              <a:t>SecurityDelay</a:t>
            </a:r>
            <a:r>
              <a:rPr lang="en-GB" sz="2000">
                <a:cs typeface="Calibri" panose="020F0502020204030204"/>
              </a:rPr>
              <a:t> + </a:t>
            </a:r>
            <a:r>
              <a:rPr lang="en-GB" sz="2000" err="1">
                <a:cs typeface="Calibri" panose="020F0502020204030204"/>
              </a:rPr>
              <a:t>LateAircraftDelay</a:t>
            </a:r>
            <a:endParaRPr lang="en-GB" sz="2000">
              <a:cs typeface="Calibri" panose="020F0502020204030204"/>
            </a:endParaRPr>
          </a:p>
          <a:p>
            <a:pPr marL="0" indent="0">
              <a:buNone/>
            </a:pPr>
            <a:r>
              <a:rPr lang="en-GB" sz="2000" err="1">
                <a:cs typeface="Calibri" panose="020F0502020204030204"/>
              </a:rPr>
              <a:t>DepDelay</a:t>
            </a:r>
            <a:r>
              <a:rPr lang="en-GB" sz="2000">
                <a:cs typeface="Calibri" panose="020F0502020204030204"/>
              </a:rPr>
              <a:t> = </a:t>
            </a:r>
            <a:r>
              <a:rPr lang="en-GB" sz="2000" err="1">
                <a:cs typeface="Calibri" panose="020F0502020204030204"/>
              </a:rPr>
              <a:t>ArrDelay</a:t>
            </a:r>
            <a:r>
              <a:rPr lang="en-GB" sz="2000">
                <a:cs typeface="Calibri" panose="020F0502020204030204"/>
              </a:rPr>
              <a:t> + abs(</a:t>
            </a:r>
            <a:r>
              <a:rPr lang="en-GB" sz="2000" err="1">
                <a:cs typeface="Calibri" panose="020F0502020204030204"/>
              </a:rPr>
              <a:t>ActualElapsed</a:t>
            </a:r>
            <a:r>
              <a:rPr lang="en-GB" sz="2000">
                <a:cs typeface="Calibri" panose="020F0502020204030204"/>
              </a:rPr>
              <a:t> - </a:t>
            </a:r>
            <a:r>
              <a:rPr lang="en-GB" sz="2000" err="1">
                <a:cs typeface="Calibri" panose="020F0502020204030204"/>
              </a:rPr>
              <a:t>CRSElapsed</a:t>
            </a:r>
            <a:r>
              <a:rPr lang="en-GB" sz="2000">
                <a:cs typeface="Calibri" panose="020F0502020204030204"/>
              </a:rPr>
              <a:t>)</a:t>
            </a:r>
          </a:p>
          <a:p>
            <a:pPr marL="0" indent="0">
              <a:buNone/>
            </a:pPr>
            <a:r>
              <a:rPr lang="en-GB" sz="2000">
                <a:cs typeface="Calibri" panose="020F0502020204030204"/>
              </a:rPr>
              <a:t>So, by using these we replaced the values with accurate time.</a:t>
            </a:r>
          </a:p>
        </p:txBody>
      </p:sp>
      <p:sp>
        <p:nvSpPr>
          <p:cNvPr id="4" name="Slide Number Placeholder 3">
            <a:extLst>
              <a:ext uri="{FF2B5EF4-FFF2-40B4-BE49-F238E27FC236}">
                <a16:creationId xmlns:a16="http://schemas.microsoft.com/office/drawing/2014/main" id="{040F3E6A-0BA0-A468-3E71-978C1721498F}"/>
              </a:ext>
            </a:extLst>
          </p:cNvPr>
          <p:cNvSpPr>
            <a:spLocks noGrp="1"/>
          </p:cNvSpPr>
          <p:nvPr>
            <p:ph type="sldNum" sz="quarter" idx="12"/>
          </p:nvPr>
        </p:nvSpPr>
        <p:spPr/>
        <p:txBody>
          <a:bodyPr/>
          <a:lstStyle/>
          <a:p>
            <a:fld id="{330EA680-D336-4FF7-8B7A-9848BB0A1C32}" type="slidenum">
              <a:rPr lang="en-GB" smtClean="0"/>
              <a:t>25</a:t>
            </a:fld>
            <a:endParaRPr lang="en-US"/>
          </a:p>
        </p:txBody>
      </p:sp>
    </p:spTree>
    <p:extLst>
      <p:ext uri="{BB962C8B-B14F-4D97-AF65-F5344CB8AC3E}">
        <p14:creationId xmlns:p14="http://schemas.microsoft.com/office/powerpoint/2010/main" val="226310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51" name="Rectangle 50">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227C344-7E20-7866-BF85-A6E067BF7BB3}"/>
              </a:ext>
            </a:extLst>
          </p:cNvPr>
          <p:cNvSpPr>
            <a:spLocks noGrp="1"/>
          </p:cNvSpPr>
          <p:nvPr>
            <p:ph type="title"/>
          </p:nvPr>
        </p:nvSpPr>
        <p:spPr>
          <a:xfrm>
            <a:off x="1371598" y="319314"/>
            <a:ext cx="9477377" cy="1030515"/>
          </a:xfrm>
        </p:spPr>
        <p:txBody>
          <a:bodyPr anchor="ctr">
            <a:normAutofit/>
          </a:bodyPr>
          <a:lstStyle/>
          <a:p>
            <a:r>
              <a:rPr lang="en-GB" sz="4000">
                <a:solidFill>
                  <a:srgbClr val="FFFFFF"/>
                </a:solidFill>
                <a:cs typeface="Calibri Light"/>
              </a:rPr>
              <a:t>Missing Values - ArrDelay</a:t>
            </a:r>
            <a:endParaRPr lang="en-GB" sz="4000">
              <a:solidFill>
                <a:srgbClr val="FFFFFF"/>
              </a:solidFill>
            </a:endParaRPr>
          </a:p>
        </p:txBody>
      </p:sp>
      <p:pic>
        <p:nvPicPr>
          <p:cNvPr id="4" name="Picture 4" descr="Graphical user interface, application, table, Excel&#10;&#10;Description automatically generated">
            <a:extLst>
              <a:ext uri="{FF2B5EF4-FFF2-40B4-BE49-F238E27FC236}">
                <a16:creationId xmlns:a16="http://schemas.microsoft.com/office/drawing/2014/main" id="{503D31BC-95AA-FFEB-698A-B722BF404781}"/>
              </a:ext>
            </a:extLst>
          </p:cNvPr>
          <p:cNvPicPr>
            <a:picLocks noChangeAspect="1"/>
          </p:cNvPicPr>
          <p:nvPr/>
        </p:nvPicPr>
        <p:blipFill>
          <a:blip r:embed="rId2"/>
          <a:stretch>
            <a:fillRect/>
          </a:stretch>
        </p:blipFill>
        <p:spPr>
          <a:xfrm>
            <a:off x="4052368" y="2382912"/>
            <a:ext cx="7714239" cy="1209092"/>
          </a:xfrm>
          <a:prstGeom prst="rect">
            <a:avLst/>
          </a:prstGeom>
        </p:spPr>
      </p:pic>
      <p:pic>
        <p:nvPicPr>
          <p:cNvPr id="5" name="Picture 5" descr="Graphical user interface, application, table, Excel&#10;&#10;Description automatically generated">
            <a:extLst>
              <a:ext uri="{FF2B5EF4-FFF2-40B4-BE49-F238E27FC236}">
                <a16:creationId xmlns:a16="http://schemas.microsoft.com/office/drawing/2014/main" id="{899C9E77-A0F0-9FBF-0C6E-0A936BAFA022}"/>
              </a:ext>
            </a:extLst>
          </p:cNvPr>
          <p:cNvPicPr>
            <a:picLocks noChangeAspect="1"/>
          </p:cNvPicPr>
          <p:nvPr/>
        </p:nvPicPr>
        <p:blipFill>
          <a:blip r:embed="rId3"/>
          <a:stretch>
            <a:fillRect/>
          </a:stretch>
        </p:blipFill>
        <p:spPr>
          <a:xfrm>
            <a:off x="4055116" y="4028393"/>
            <a:ext cx="7703438" cy="1316162"/>
          </a:xfrm>
          <a:prstGeom prst="rect">
            <a:avLst/>
          </a:prstGeom>
        </p:spPr>
      </p:pic>
      <p:sp>
        <p:nvSpPr>
          <p:cNvPr id="3" name="Content Placeholder 2">
            <a:extLst>
              <a:ext uri="{FF2B5EF4-FFF2-40B4-BE49-F238E27FC236}">
                <a16:creationId xmlns:a16="http://schemas.microsoft.com/office/drawing/2014/main" id="{CE746A54-8118-4786-37C4-AC37A4072D07}"/>
              </a:ext>
            </a:extLst>
          </p:cNvPr>
          <p:cNvSpPr>
            <a:spLocks noGrp="1"/>
          </p:cNvSpPr>
          <p:nvPr>
            <p:ph idx="1"/>
          </p:nvPr>
        </p:nvSpPr>
        <p:spPr>
          <a:xfrm>
            <a:off x="343358" y="2205961"/>
            <a:ext cx="3969631" cy="4249651"/>
          </a:xfrm>
        </p:spPr>
        <p:txBody>
          <a:bodyPr vert="horz" lIns="91440" tIns="45720" rIns="91440" bIns="45720" rtlCol="0" anchor="t">
            <a:normAutofit/>
          </a:bodyPr>
          <a:lstStyle/>
          <a:p>
            <a:pPr marL="0" indent="0">
              <a:buNone/>
            </a:pPr>
            <a:r>
              <a:rPr lang="en-GB" sz="2000">
                <a:cs typeface="Calibri" panose="020F0502020204030204"/>
              </a:rPr>
              <a:t>Steps of fixation: - </a:t>
            </a:r>
          </a:p>
          <a:p>
            <a:pPr marL="342900" indent="-342900"/>
            <a:r>
              <a:rPr lang="en-GB" sz="2000">
                <a:cs typeface="Calibri" panose="020F0502020204030204"/>
              </a:rPr>
              <a:t>Imported libraries</a:t>
            </a:r>
          </a:p>
          <a:p>
            <a:pPr marL="342900" indent="-342900"/>
            <a:r>
              <a:rPr lang="en-GB" sz="2000">
                <a:cs typeface="Calibri" panose="020F0502020204030204"/>
              </a:rPr>
              <a:t>Read the csv file</a:t>
            </a:r>
          </a:p>
          <a:p>
            <a:pPr marL="342900" indent="-342900"/>
            <a:r>
              <a:rPr lang="en-GB" sz="2000">
                <a:cs typeface="Calibri" panose="020F0502020204030204"/>
              </a:rPr>
              <a:t>Checked the rows having </a:t>
            </a:r>
            <a:r>
              <a:rPr lang="en-GB" sz="2000" err="1">
                <a:cs typeface="Calibri" panose="020F0502020204030204"/>
              </a:rPr>
              <a:t>arrdelay</a:t>
            </a:r>
            <a:r>
              <a:rPr lang="en-GB" sz="2000">
                <a:cs typeface="Calibri" panose="020F0502020204030204"/>
              </a:rPr>
              <a:t> as 0</a:t>
            </a:r>
          </a:p>
          <a:p>
            <a:pPr marL="342900" indent="-342900"/>
            <a:r>
              <a:rPr lang="en-GB" sz="2000">
                <a:cs typeface="Calibri" panose="020F0502020204030204"/>
              </a:rPr>
              <a:t>Replaced/filled the value according the formula</a:t>
            </a:r>
          </a:p>
          <a:p>
            <a:pPr marL="342900" indent="-342900"/>
            <a:r>
              <a:rPr lang="en-GB" sz="2000">
                <a:cs typeface="Calibri" panose="020F0502020204030204"/>
              </a:rPr>
              <a:t>Uploaded into a csv file for further cleaning</a:t>
            </a:r>
          </a:p>
          <a:p>
            <a:pPr marL="342900" indent="-342900"/>
            <a:endParaRPr lang="en-GB" sz="800">
              <a:cs typeface="Calibri" panose="020F0502020204030204"/>
            </a:endParaRPr>
          </a:p>
        </p:txBody>
      </p:sp>
      <p:sp>
        <p:nvSpPr>
          <p:cNvPr id="6" name="Slide Number Placeholder 5">
            <a:extLst>
              <a:ext uri="{FF2B5EF4-FFF2-40B4-BE49-F238E27FC236}">
                <a16:creationId xmlns:a16="http://schemas.microsoft.com/office/drawing/2014/main" id="{A2463055-129E-A5AD-5D01-6E7FC636DA66}"/>
              </a:ext>
            </a:extLst>
          </p:cNvPr>
          <p:cNvSpPr>
            <a:spLocks noGrp="1"/>
          </p:cNvSpPr>
          <p:nvPr>
            <p:ph type="sldNum" sz="quarter" idx="12"/>
          </p:nvPr>
        </p:nvSpPr>
        <p:spPr/>
        <p:txBody>
          <a:bodyPr/>
          <a:lstStyle/>
          <a:p>
            <a:fld id="{330EA680-D336-4FF7-8B7A-9848BB0A1C32}" type="slidenum">
              <a:rPr lang="en-GB" smtClean="0"/>
              <a:t>26</a:t>
            </a:fld>
            <a:endParaRPr lang="en-US"/>
          </a:p>
        </p:txBody>
      </p:sp>
    </p:spTree>
    <p:extLst>
      <p:ext uri="{BB962C8B-B14F-4D97-AF65-F5344CB8AC3E}">
        <p14:creationId xmlns:p14="http://schemas.microsoft.com/office/powerpoint/2010/main" val="94049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7C344-7E20-7866-BF85-A6E067BF7BB3}"/>
              </a:ext>
            </a:extLst>
          </p:cNvPr>
          <p:cNvSpPr>
            <a:spLocks noGrp="1"/>
          </p:cNvSpPr>
          <p:nvPr>
            <p:ph type="title"/>
          </p:nvPr>
        </p:nvSpPr>
        <p:spPr>
          <a:xfrm>
            <a:off x="643467" y="321734"/>
            <a:ext cx="10905066" cy="1135737"/>
          </a:xfrm>
        </p:spPr>
        <p:txBody>
          <a:bodyPr>
            <a:normAutofit/>
          </a:bodyPr>
          <a:lstStyle/>
          <a:p>
            <a:r>
              <a:rPr lang="en-GB" sz="3600">
                <a:cs typeface="Calibri Light"/>
              </a:rPr>
              <a:t>Missing Values - DepDelay</a:t>
            </a:r>
            <a:endParaRPr lang="en-GB" sz="3600"/>
          </a:p>
        </p:txBody>
      </p:sp>
      <p:sp>
        <p:nvSpPr>
          <p:cNvPr id="3" name="Content Placeholder 2">
            <a:extLst>
              <a:ext uri="{FF2B5EF4-FFF2-40B4-BE49-F238E27FC236}">
                <a16:creationId xmlns:a16="http://schemas.microsoft.com/office/drawing/2014/main" id="{CE746A54-8118-4786-37C4-AC37A4072D07}"/>
              </a:ext>
            </a:extLst>
          </p:cNvPr>
          <p:cNvSpPr>
            <a:spLocks noGrp="1"/>
          </p:cNvSpPr>
          <p:nvPr>
            <p:ph idx="1"/>
          </p:nvPr>
        </p:nvSpPr>
        <p:spPr>
          <a:xfrm>
            <a:off x="643469" y="1782981"/>
            <a:ext cx="4008384" cy="4393982"/>
          </a:xfrm>
        </p:spPr>
        <p:txBody>
          <a:bodyPr vert="horz" lIns="91440" tIns="45720" rIns="91440" bIns="45720" rtlCol="0" anchor="t">
            <a:normAutofit/>
          </a:bodyPr>
          <a:lstStyle/>
          <a:p>
            <a:pPr marL="0" indent="0">
              <a:buNone/>
            </a:pPr>
            <a:r>
              <a:rPr lang="en-GB" sz="2000">
                <a:cs typeface="Calibri" panose="020F0502020204030204"/>
              </a:rPr>
              <a:t>Steps of fixation: - </a:t>
            </a:r>
          </a:p>
          <a:p>
            <a:pPr marL="342900" indent="-342900"/>
            <a:r>
              <a:rPr lang="en-GB" sz="2000">
                <a:cs typeface="Calibri" panose="020F0502020204030204"/>
              </a:rPr>
              <a:t>Imported libraries</a:t>
            </a:r>
          </a:p>
          <a:p>
            <a:pPr marL="342900" indent="-342900"/>
            <a:r>
              <a:rPr lang="en-GB" sz="2000">
                <a:cs typeface="Calibri" panose="020F0502020204030204"/>
              </a:rPr>
              <a:t>Read the csv file</a:t>
            </a:r>
          </a:p>
          <a:p>
            <a:pPr marL="342900" indent="-342900"/>
            <a:r>
              <a:rPr lang="en-GB" sz="2000">
                <a:ea typeface="+mn-lt"/>
                <a:cs typeface="+mn-lt"/>
              </a:rPr>
              <a:t>to clean the zero values decided to replace them.</a:t>
            </a:r>
            <a:endParaRPr lang="en-GB" sz="2000">
              <a:cs typeface="Calibri" panose="020F0502020204030204"/>
            </a:endParaRPr>
          </a:p>
          <a:p>
            <a:pPr marL="342900" indent="-342900"/>
            <a:r>
              <a:rPr lang="en-GB" sz="2000">
                <a:ea typeface="+mn-lt"/>
                <a:cs typeface="+mn-lt"/>
              </a:rPr>
              <a:t>replaced the zero values with null values by using the </a:t>
            </a:r>
            <a:r>
              <a:rPr lang="en-GB" sz="2000" err="1">
                <a:ea typeface="+mn-lt"/>
                <a:cs typeface="+mn-lt"/>
              </a:rPr>
              <a:t>fillna</a:t>
            </a:r>
            <a:r>
              <a:rPr lang="en-GB" sz="2000">
                <a:ea typeface="+mn-lt"/>
                <a:cs typeface="+mn-lt"/>
              </a:rPr>
              <a:t>() method</a:t>
            </a:r>
          </a:p>
          <a:p>
            <a:pPr marL="342900" indent="-342900"/>
            <a:r>
              <a:rPr lang="en-GB" sz="2000">
                <a:cs typeface="Calibri" panose="020F0502020204030204"/>
              </a:rPr>
              <a:t>Used the formula and replaced the null values with it.</a:t>
            </a:r>
          </a:p>
          <a:p>
            <a:pPr marL="342900" indent="-342900"/>
            <a:r>
              <a:rPr lang="en-GB" sz="2000">
                <a:cs typeface="Calibri" panose="020F0502020204030204"/>
              </a:rPr>
              <a:t>Uploaded into csv file for further cleaning.</a:t>
            </a:r>
          </a:p>
          <a:p>
            <a:pPr marL="0" indent="0">
              <a:buNone/>
            </a:pPr>
            <a:endParaRPr lang="en-GB" sz="2000">
              <a:cs typeface="Calibri" panose="020F0502020204030204"/>
            </a:endParaRPr>
          </a:p>
        </p:txBody>
      </p:sp>
      <p:grpSp>
        <p:nvGrpSpPr>
          <p:cNvPr id="71" name="Group 6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4" name="Rectangle 6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6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Graphical user interface, application, table, Excel&#10;&#10;Description automatically generated">
            <a:extLst>
              <a:ext uri="{FF2B5EF4-FFF2-40B4-BE49-F238E27FC236}">
                <a16:creationId xmlns:a16="http://schemas.microsoft.com/office/drawing/2014/main" id="{120F4A9E-D94F-AFC5-4A51-073FA38EC5D5}"/>
              </a:ext>
            </a:extLst>
          </p:cNvPr>
          <p:cNvPicPr>
            <a:picLocks noChangeAspect="1"/>
          </p:cNvPicPr>
          <p:nvPr/>
        </p:nvPicPr>
        <p:blipFill>
          <a:blip r:embed="rId2"/>
          <a:stretch>
            <a:fillRect/>
          </a:stretch>
        </p:blipFill>
        <p:spPr>
          <a:xfrm>
            <a:off x="4747966" y="3985167"/>
            <a:ext cx="7294253" cy="1683172"/>
          </a:xfrm>
          <a:prstGeom prst="rect">
            <a:avLst/>
          </a:prstGeom>
        </p:spPr>
      </p:pic>
      <p:grpSp>
        <p:nvGrpSpPr>
          <p:cNvPr id="67" name="Group 6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8" name="Isosceles Triangle 6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Graphical user interface, application, table, Excel&#10;&#10;Description automatically generated">
            <a:extLst>
              <a:ext uri="{FF2B5EF4-FFF2-40B4-BE49-F238E27FC236}">
                <a16:creationId xmlns:a16="http://schemas.microsoft.com/office/drawing/2014/main" id="{9CAADF71-BD0E-1787-CB42-D141006B41FA}"/>
              </a:ext>
            </a:extLst>
          </p:cNvPr>
          <p:cNvPicPr>
            <a:picLocks noChangeAspect="1"/>
          </p:cNvPicPr>
          <p:nvPr/>
        </p:nvPicPr>
        <p:blipFill>
          <a:blip r:embed="rId3"/>
          <a:stretch>
            <a:fillRect/>
          </a:stretch>
        </p:blipFill>
        <p:spPr>
          <a:xfrm>
            <a:off x="4747968" y="1845334"/>
            <a:ext cx="7294254" cy="1395258"/>
          </a:xfrm>
          <a:prstGeom prst="rect">
            <a:avLst/>
          </a:prstGeom>
        </p:spPr>
      </p:pic>
      <p:sp>
        <p:nvSpPr>
          <p:cNvPr id="4" name="Slide Number Placeholder 3">
            <a:extLst>
              <a:ext uri="{FF2B5EF4-FFF2-40B4-BE49-F238E27FC236}">
                <a16:creationId xmlns:a16="http://schemas.microsoft.com/office/drawing/2014/main" id="{9639D685-F261-C264-552F-A333DC296DD4}"/>
              </a:ext>
            </a:extLst>
          </p:cNvPr>
          <p:cNvSpPr>
            <a:spLocks noGrp="1"/>
          </p:cNvSpPr>
          <p:nvPr>
            <p:ph type="sldNum" sz="quarter" idx="12"/>
          </p:nvPr>
        </p:nvSpPr>
        <p:spPr/>
        <p:txBody>
          <a:bodyPr/>
          <a:lstStyle/>
          <a:p>
            <a:fld id="{330EA680-D336-4FF7-8B7A-9848BB0A1C32}" type="slidenum">
              <a:rPr lang="en-GB" smtClean="0"/>
              <a:t>27</a:t>
            </a:fld>
            <a:endParaRPr lang="en-US"/>
          </a:p>
        </p:txBody>
      </p:sp>
    </p:spTree>
    <p:extLst>
      <p:ext uri="{BB962C8B-B14F-4D97-AF65-F5344CB8AC3E}">
        <p14:creationId xmlns:p14="http://schemas.microsoft.com/office/powerpoint/2010/main" val="341361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E8E59-2B05-4E96-54C8-7C2CBCBB164E}"/>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Noisy Data</a:t>
            </a:r>
            <a:endParaRPr lang="en-GB" sz="4000">
              <a:solidFill>
                <a:srgbClr val="FFFFFF"/>
              </a:solidFill>
            </a:endParaRPr>
          </a:p>
        </p:txBody>
      </p:sp>
      <p:sp>
        <p:nvSpPr>
          <p:cNvPr id="3" name="Content Placeholder 2">
            <a:extLst>
              <a:ext uri="{FF2B5EF4-FFF2-40B4-BE49-F238E27FC236}">
                <a16:creationId xmlns:a16="http://schemas.microsoft.com/office/drawing/2014/main" id="{D2EED632-6715-05FF-80ED-0FDC09F39B5B}"/>
              </a:ext>
            </a:extLst>
          </p:cNvPr>
          <p:cNvSpPr>
            <a:spLocks noGrp="1"/>
          </p:cNvSpPr>
          <p:nvPr>
            <p:ph idx="1"/>
          </p:nvPr>
        </p:nvSpPr>
        <p:spPr>
          <a:xfrm>
            <a:off x="1371599" y="2318197"/>
            <a:ext cx="9724031" cy="3683358"/>
          </a:xfrm>
        </p:spPr>
        <p:txBody>
          <a:bodyPr anchor="ctr">
            <a:normAutofit/>
          </a:bodyPr>
          <a:lstStyle/>
          <a:p>
            <a:pPr marL="0" indent="0">
              <a:buNone/>
            </a:pPr>
            <a:r>
              <a:rPr lang="en-GB" sz="2000">
                <a:cs typeface="Calibri"/>
              </a:rPr>
              <a:t>While screening the data we noticed that there are two columns which had outliers, Outliers mean having the data significantly different than the whole data, thus we decided to fix it.</a:t>
            </a:r>
          </a:p>
          <a:p>
            <a:pPr marL="0" indent="0">
              <a:buNone/>
            </a:pPr>
            <a:r>
              <a:rPr lang="en-GB" sz="2000">
                <a:cs typeface="Calibri"/>
              </a:rPr>
              <a:t>The columns are TaxiIN and TaxiOut </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85415699-D4C4-7D82-0686-4D908E579961}"/>
              </a:ext>
            </a:extLst>
          </p:cNvPr>
          <p:cNvSpPr>
            <a:spLocks noGrp="1"/>
          </p:cNvSpPr>
          <p:nvPr>
            <p:ph type="sldNum" sz="quarter" idx="12"/>
          </p:nvPr>
        </p:nvSpPr>
        <p:spPr/>
        <p:txBody>
          <a:bodyPr/>
          <a:lstStyle/>
          <a:p>
            <a:fld id="{330EA680-D336-4FF7-8B7A-9848BB0A1C32}" type="slidenum">
              <a:rPr lang="en-GB" smtClean="0"/>
              <a:t>28</a:t>
            </a:fld>
            <a:endParaRPr lang="en-US"/>
          </a:p>
        </p:txBody>
      </p:sp>
    </p:spTree>
    <p:extLst>
      <p:ext uri="{BB962C8B-B14F-4D97-AF65-F5344CB8AC3E}">
        <p14:creationId xmlns:p14="http://schemas.microsoft.com/office/powerpoint/2010/main" val="1105363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46" name="Rectangle 4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9FE8E59-2B05-4E96-54C8-7C2CBCBB164E}"/>
              </a:ext>
            </a:extLst>
          </p:cNvPr>
          <p:cNvSpPr>
            <a:spLocks noGrp="1"/>
          </p:cNvSpPr>
          <p:nvPr>
            <p:ph type="title"/>
          </p:nvPr>
        </p:nvSpPr>
        <p:spPr>
          <a:xfrm>
            <a:off x="1371598" y="319314"/>
            <a:ext cx="9477377" cy="1030515"/>
          </a:xfrm>
        </p:spPr>
        <p:txBody>
          <a:bodyPr anchor="ctr">
            <a:normAutofit/>
          </a:bodyPr>
          <a:lstStyle/>
          <a:p>
            <a:r>
              <a:rPr lang="en-GB" sz="4000">
                <a:solidFill>
                  <a:srgbClr val="FFFFFF"/>
                </a:solidFill>
                <a:cs typeface="Calibri Light"/>
              </a:rPr>
              <a:t>Noisy Data – TaxiIN &amp; TaxiOut</a:t>
            </a:r>
            <a:endParaRPr lang="en-GB" sz="4000">
              <a:solidFill>
                <a:srgbClr val="FFFFFF"/>
              </a:solidFill>
            </a:endParaRPr>
          </a:p>
        </p:txBody>
      </p:sp>
      <p:pic>
        <p:nvPicPr>
          <p:cNvPr id="7" name="Picture 7" descr="Chart&#10;&#10;Description automatically generated">
            <a:extLst>
              <a:ext uri="{FF2B5EF4-FFF2-40B4-BE49-F238E27FC236}">
                <a16:creationId xmlns:a16="http://schemas.microsoft.com/office/drawing/2014/main" id="{98939E8D-B16C-7E3F-0D50-3CBDB3809BAD}"/>
              </a:ext>
            </a:extLst>
          </p:cNvPr>
          <p:cNvPicPr>
            <a:picLocks noChangeAspect="1"/>
          </p:cNvPicPr>
          <p:nvPr/>
        </p:nvPicPr>
        <p:blipFill>
          <a:blip r:embed="rId2"/>
          <a:stretch>
            <a:fillRect/>
          </a:stretch>
        </p:blipFill>
        <p:spPr>
          <a:xfrm>
            <a:off x="1894586" y="2050595"/>
            <a:ext cx="4042263" cy="2617365"/>
          </a:xfrm>
          <a:prstGeom prst="rect">
            <a:avLst/>
          </a:prstGeom>
        </p:spPr>
      </p:pic>
      <p:pic>
        <p:nvPicPr>
          <p:cNvPr id="4" name="Picture 6" descr="Chart, scatter chart&#10;&#10;Description automatically generated">
            <a:extLst>
              <a:ext uri="{FF2B5EF4-FFF2-40B4-BE49-F238E27FC236}">
                <a16:creationId xmlns:a16="http://schemas.microsoft.com/office/drawing/2014/main" id="{2E1BB829-A296-77C7-092D-391B889599A7}"/>
              </a:ext>
            </a:extLst>
          </p:cNvPr>
          <p:cNvPicPr>
            <a:picLocks noChangeAspect="1"/>
          </p:cNvPicPr>
          <p:nvPr/>
        </p:nvPicPr>
        <p:blipFill>
          <a:blip r:embed="rId3"/>
          <a:stretch>
            <a:fillRect/>
          </a:stretch>
        </p:blipFill>
        <p:spPr>
          <a:xfrm>
            <a:off x="6267671" y="2074130"/>
            <a:ext cx="4308420" cy="2617365"/>
          </a:xfrm>
          <a:prstGeom prst="rect">
            <a:avLst/>
          </a:prstGeom>
        </p:spPr>
      </p:pic>
      <p:sp>
        <p:nvSpPr>
          <p:cNvPr id="3" name="Content Placeholder 2">
            <a:extLst>
              <a:ext uri="{FF2B5EF4-FFF2-40B4-BE49-F238E27FC236}">
                <a16:creationId xmlns:a16="http://schemas.microsoft.com/office/drawing/2014/main" id="{D2EED632-6715-05FF-80ED-0FDC09F39B5B}"/>
              </a:ext>
            </a:extLst>
          </p:cNvPr>
          <p:cNvSpPr>
            <a:spLocks noGrp="1"/>
          </p:cNvSpPr>
          <p:nvPr>
            <p:ph idx="1"/>
          </p:nvPr>
        </p:nvSpPr>
        <p:spPr>
          <a:xfrm>
            <a:off x="1371598" y="5070346"/>
            <a:ext cx="9496427" cy="1385266"/>
          </a:xfrm>
        </p:spPr>
        <p:txBody>
          <a:bodyPr vert="horz" lIns="91440" tIns="45720" rIns="91440" bIns="45720" rtlCol="0" anchor="t">
            <a:normAutofit/>
          </a:bodyPr>
          <a:lstStyle/>
          <a:p>
            <a:pPr marL="0" indent="0">
              <a:buNone/>
            </a:pPr>
            <a:r>
              <a:rPr lang="en-GB" sz="2000">
                <a:cs typeface="Calibri"/>
              </a:rPr>
              <a:t>With the help of scatter plots we can get a rough idea of outliers, as it is a time series data so chose month as 1 axis and </a:t>
            </a:r>
            <a:r>
              <a:rPr lang="en-GB" sz="2000" err="1">
                <a:cs typeface="Calibri"/>
              </a:rPr>
              <a:t>TaxiIn</a:t>
            </a:r>
            <a:r>
              <a:rPr lang="en-GB" sz="2000">
                <a:cs typeface="Calibri"/>
              </a:rPr>
              <a:t> column as another axis, similarly for </a:t>
            </a:r>
            <a:r>
              <a:rPr lang="en-GB" sz="2000" err="1">
                <a:cs typeface="Calibri"/>
              </a:rPr>
              <a:t>TaxiOut</a:t>
            </a:r>
            <a:r>
              <a:rPr lang="en-GB" sz="2000">
                <a:cs typeface="Calibri"/>
              </a:rPr>
              <a:t>.</a:t>
            </a:r>
          </a:p>
          <a:p>
            <a:pPr marL="0" indent="0">
              <a:buNone/>
            </a:pPr>
            <a:endParaRPr lang="en-GB" sz="2000">
              <a:cs typeface="Calibri"/>
            </a:endParaRPr>
          </a:p>
          <a:p>
            <a:pPr marL="0" indent="0">
              <a:buNone/>
            </a:pPr>
            <a:endParaRPr lang="en-GB" sz="2000">
              <a:cs typeface="Calibri"/>
            </a:endParaRPr>
          </a:p>
          <a:p>
            <a:pPr marL="342900" indent="-342900"/>
            <a:endParaRPr lang="en-GB" sz="2000">
              <a:cs typeface="Calibri"/>
            </a:endParaRPr>
          </a:p>
          <a:p>
            <a:pPr marL="342900" indent="-342900"/>
            <a:endParaRPr lang="en-GB" sz="2000">
              <a:cs typeface="Calibri"/>
            </a:endParaRPr>
          </a:p>
          <a:p>
            <a:pPr marL="0" indent="0">
              <a:buNone/>
            </a:pPr>
            <a:endParaRPr lang="en-GB" sz="2000">
              <a:cs typeface="Calibri"/>
            </a:endParaRPr>
          </a:p>
        </p:txBody>
      </p:sp>
      <p:sp>
        <p:nvSpPr>
          <p:cNvPr id="5" name="Slide Number Placeholder 4">
            <a:extLst>
              <a:ext uri="{FF2B5EF4-FFF2-40B4-BE49-F238E27FC236}">
                <a16:creationId xmlns:a16="http://schemas.microsoft.com/office/drawing/2014/main" id="{23244F49-D5B9-DEC6-0ADB-C9BCE8B19607}"/>
              </a:ext>
            </a:extLst>
          </p:cNvPr>
          <p:cNvSpPr>
            <a:spLocks noGrp="1"/>
          </p:cNvSpPr>
          <p:nvPr>
            <p:ph type="sldNum" sz="quarter" idx="12"/>
          </p:nvPr>
        </p:nvSpPr>
        <p:spPr/>
        <p:txBody>
          <a:bodyPr/>
          <a:lstStyle/>
          <a:p>
            <a:fld id="{330EA680-D336-4FF7-8B7A-9848BB0A1C32}" type="slidenum">
              <a:rPr lang="en-GB" smtClean="0"/>
              <a:t>29</a:t>
            </a:fld>
            <a:endParaRPr lang="en-US"/>
          </a:p>
        </p:txBody>
      </p:sp>
    </p:spTree>
    <p:extLst>
      <p:ext uri="{BB962C8B-B14F-4D97-AF65-F5344CB8AC3E}">
        <p14:creationId xmlns:p14="http://schemas.microsoft.com/office/powerpoint/2010/main" val="182058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CC1D6-22B2-D982-C571-6E5FA4C8EDC3}"/>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Project Management</a:t>
            </a:r>
          </a:p>
        </p:txBody>
      </p:sp>
      <p:sp>
        <p:nvSpPr>
          <p:cNvPr id="42" name="Rectangle 4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ED85C1D-CD97-7BB6-038C-F122E1E988A6}"/>
              </a:ext>
            </a:extLst>
          </p:cNvPr>
          <p:cNvSpPr>
            <a:spLocks noGrp="1"/>
          </p:cNvSpPr>
          <p:nvPr>
            <p:ph type="sldNum" sz="quarter" idx="12"/>
          </p:nvPr>
        </p:nvSpPr>
        <p:spPr/>
        <p:txBody>
          <a:bodyPr/>
          <a:lstStyle/>
          <a:p>
            <a:fld id="{330EA680-D336-4FF7-8B7A-9848BB0A1C32}" type="slidenum">
              <a:rPr lang="en-GB" smtClean="0"/>
              <a:t>3</a:t>
            </a:fld>
            <a:endParaRPr lang="en-US"/>
          </a:p>
        </p:txBody>
      </p:sp>
    </p:spTree>
    <p:extLst>
      <p:ext uri="{BB962C8B-B14F-4D97-AF65-F5344CB8AC3E}">
        <p14:creationId xmlns:p14="http://schemas.microsoft.com/office/powerpoint/2010/main" val="36864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46" name="Rectangle 4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9FE8E59-2B05-4E96-54C8-7C2CBCBB164E}"/>
              </a:ext>
            </a:extLst>
          </p:cNvPr>
          <p:cNvSpPr>
            <a:spLocks noGrp="1"/>
          </p:cNvSpPr>
          <p:nvPr>
            <p:ph type="title"/>
          </p:nvPr>
        </p:nvSpPr>
        <p:spPr>
          <a:xfrm>
            <a:off x="1371598" y="319314"/>
            <a:ext cx="9477377" cy="1030515"/>
          </a:xfrm>
        </p:spPr>
        <p:txBody>
          <a:bodyPr anchor="ctr">
            <a:normAutofit/>
          </a:bodyPr>
          <a:lstStyle/>
          <a:p>
            <a:r>
              <a:rPr lang="en-GB" sz="3400">
                <a:solidFill>
                  <a:srgbClr val="FFFFFF"/>
                </a:solidFill>
                <a:cs typeface="Calibri Light"/>
              </a:rPr>
              <a:t>Noisy Data – TaxiIN &amp; TaxiOut</a:t>
            </a:r>
            <a:br>
              <a:rPr lang="en-GB" sz="3400">
                <a:solidFill>
                  <a:srgbClr val="FFFFFF"/>
                </a:solidFill>
                <a:cs typeface="Calibri Light"/>
              </a:rPr>
            </a:br>
            <a:endParaRPr lang="en-GB" sz="3400">
              <a:solidFill>
                <a:srgbClr val="FFFFFF"/>
              </a:solidFill>
              <a:cs typeface="Calibri Light"/>
            </a:endParaRPr>
          </a:p>
        </p:txBody>
      </p:sp>
      <p:pic>
        <p:nvPicPr>
          <p:cNvPr id="6" name="Picture 7" descr="Chart, bar chart&#10;&#10;Description automatically generated">
            <a:extLst>
              <a:ext uri="{FF2B5EF4-FFF2-40B4-BE49-F238E27FC236}">
                <a16:creationId xmlns:a16="http://schemas.microsoft.com/office/drawing/2014/main" id="{E9C267EC-4FED-60E1-19C2-C9245D773622}"/>
              </a:ext>
            </a:extLst>
          </p:cNvPr>
          <p:cNvPicPr>
            <a:picLocks noChangeAspect="1"/>
          </p:cNvPicPr>
          <p:nvPr/>
        </p:nvPicPr>
        <p:blipFill>
          <a:blip r:embed="rId2"/>
          <a:stretch>
            <a:fillRect/>
          </a:stretch>
        </p:blipFill>
        <p:spPr>
          <a:xfrm>
            <a:off x="2214385" y="1820196"/>
            <a:ext cx="3891992" cy="2617365"/>
          </a:xfrm>
          <a:prstGeom prst="rect">
            <a:avLst/>
          </a:prstGeom>
        </p:spPr>
      </p:pic>
      <p:pic>
        <p:nvPicPr>
          <p:cNvPr id="5" name="Picture 5" descr="Chart, scatter chart&#10;&#10;Description automatically generated">
            <a:extLst>
              <a:ext uri="{FF2B5EF4-FFF2-40B4-BE49-F238E27FC236}">
                <a16:creationId xmlns:a16="http://schemas.microsoft.com/office/drawing/2014/main" id="{BEA6B482-9E6C-BD10-A812-776E829FD61F}"/>
              </a:ext>
            </a:extLst>
          </p:cNvPr>
          <p:cNvPicPr>
            <a:picLocks noChangeAspect="1"/>
          </p:cNvPicPr>
          <p:nvPr/>
        </p:nvPicPr>
        <p:blipFill>
          <a:blip r:embed="rId3"/>
          <a:stretch>
            <a:fillRect/>
          </a:stretch>
        </p:blipFill>
        <p:spPr>
          <a:xfrm>
            <a:off x="6180013" y="1824992"/>
            <a:ext cx="3980782" cy="2617365"/>
          </a:xfrm>
          <a:prstGeom prst="rect">
            <a:avLst/>
          </a:prstGeom>
        </p:spPr>
      </p:pic>
      <p:sp>
        <p:nvSpPr>
          <p:cNvPr id="3" name="Content Placeholder 2">
            <a:extLst>
              <a:ext uri="{FF2B5EF4-FFF2-40B4-BE49-F238E27FC236}">
                <a16:creationId xmlns:a16="http://schemas.microsoft.com/office/drawing/2014/main" id="{D2EED632-6715-05FF-80ED-0FDC09F39B5B}"/>
              </a:ext>
            </a:extLst>
          </p:cNvPr>
          <p:cNvSpPr>
            <a:spLocks noGrp="1"/>
          </p:cNvSpPr>
          <p:nvPr>
            <p:ph idx="1"/>
          </p:nvPr>
        </p:nvSpPr>
        <p:spPr>
          <a:xfrm>
            <a:off x="1353236" y="4519503"/>
            <a:ext cx="9652500" cy="2000374"/>
          </a:xfrm>
        </p:spPr>
        <p:txBody>
          <a:bodyPr vert="horz" lIns="91440" tIns="45720" rIns="91440" bIns="45720" rtlCol="0" anchor="t">
            <a:noAutofit/>
          </a:bodyPr>
          <a:lstStyle/>
          <a:p>
            <a:pPr marL="0" indent="0">
              <a:buNone/>
            </a:pPr>
            <a:r>
              <a:rPr lang="en-GB" sz="2000">
                <a:cs typeface="Calibri"/>
              </a:rPr>
              <a:t>Steps of fixation: -  </a:t>
            </a:r>
            <a:endParaRPr lang="en-GB" sz="1200">
              <a:cs typeface="Calibri"/>
            </a:endParaRPr>
          </a:p>
          <a:p>
            <a:r>
              <a:rPr lang="en-GB" sz="2000">
                <a:ea typeface="+mn-lt"/>
                <a:cs typeface="+mn-lt"/>
              </a:rPr>
              <a:t>First identification of outliers using z-scores method.</a:t>
            </a:r>
          </a:p>
          <a:p>
            <a:r>
              <a:rPr lang="en-GB" sz="2000">
                <a:ea typeface="+mn-lt"/>
                <a:cs typeface="+mn-lt"/>
              </a:rPr>
              <a:t>Decided to apply median imputation method.</a:t>
            </a:r>
          </a:p>
          <a:p>
            <a:r>
              <a:rPr lang="en-GB" sz="2000">
                <a:ea typeface="+mn-lt"/>
                <a:cs typeface="+mn-lt"/>
              </a:rPr>
              <a:t>After applying the above, it replaced the outliers with the median of data points.</a:t>
            </a:r>
          </a:p>
          <a:p>
            <a:r>
              <a:rPr lang="en-GB" sz="2000">
                <a:ea typeface="+mn-lt"/>
                <a:cs typeface="+mn-lt"/>
              </a:rPr>
              <a:t>Lastly, validated the data using matplotlib.</a:t>
            </a:r>
          </a:p>
          <a:p>
            <a:pPr marL="0" indent="0">
              <a:buNone/>
            </a:pPr>
            <a:endParaRPr lang="en-GB" sz="2000">
              <a:cs typeface="Calibri"/>
            </a:endParaRPr>
          </a:p>
          <a:p>
            <a:pPr marL="0" indent="0">
              <a:buNone/>
            </a:pPr>
            <a:endParaRPr lang="en-GB" sz="500">
              <a:cs typeface="Calibri"/>
            </a:endParaRPr>
          </a:p>
          <a:p>
            <a:pPr marL="0" indent="0">
              <a:buNone/>
            </a:pPr>
            <a:endParaRPr lang="en-GB" sz="500">
              <a:cs typeface="Calibri"/>
            </a:endParaRPr>
          </a:p>
          <a:p>
            <a:pPr marL="342900" indent="-342900"/>
            <a:endParaRPr lang="en-GB" sz="500">
              <a:cs typeface="Calibri"/>
            </a:endParaRPr>
          </a:p>
          <a:p>
            <a:pPr marL="342900" indent="-342900"/>
            <a:endParaRPr lang="en-GB" sz="500">
              <a:cs typeface="Calibri"/>
            </a:endParaRPr>
          </a:p>
          <a:p>
            <a:pPr marL="0" indent="0">
              <a:buNone/>
            </a:pPr>
            <a:endParaRPr lang="en-GB" sz="500">
              <a:cs typeface="Calibri"/>
            </a:endParaRPr>
          </a:p>
        </p:txBody>
      </p:sp>
      <p:sp>
        <p:nvSpPr>
          <p:cNvPr id="4" name="Slide Number Placeholder 3">
            <a:extLst>
              <a:ext uri="{FF2B5EF4-FFF2-40B4-BE49-F238E27FC236}">
                <a16:creationId xmlns:a16="http://schemas.microsoft.com/office/drawing/2014/main" id="{93F36319-550C-27E8-1E28-893D6D9043F3}"/>
              </a:ext>
            </a:extLst>
          </p:cNvPr>
          <p:cNvSpPr>
            <a:spLocks noGrp="1"/>
          </p:cNvSpPr>
          <p:nvPr>
            <p:ph type="sldNum" sz="quarter" idx="12"/>
          </p:nvPr>
        </p:nvSpPr>
        <p:spPr/>
        <p:txBody>
          <a:bodyPr/>
          <a:lstStyle/>
          <a:p>
            <a:fld id="{330EA680-D336-4FF7-8B7A-9848BB0A1C32}" type="slidenum">
              <a:rPr lang="en-GB" smtClean="0"/>
              <a:t>30</a:t>
            </a:fld>
            <a:endParaRPr lang="en-US"/>
          </a:p>
        </p:txBody>
      </p:sp>
    </p:spTree>
    <p:extLst>
      <p:ext uri="{BB962C8B-B14F-4D97-AF65-F5344CB8AC3E}">
        <p14:creationId xmlns:p14="http://schemas.microsoft.com/office/powerpoint/2010/main" val="305271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76756-85AA-F409-BEA2-A8E8DBF60AFF}"/>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Format Errors</a:t>
            </a:r>
            <a:endParaRPr lang="en-GB" sz="4000">
              <a:solidFill>
                <a:srgbClr val="FFFFFF"/>
              </a:solidFill>
            </a:endParaRPr>
          </a:p>
        </p:txBody>
      </p:sp>
      <p:sp>
        <p:nvSpPr>
          <p:cNvPr id="3" name="Content Placeholder 2">
            <a:extLst>
              <a:ext uri="{FF2B5EF4-FFF2-40B4-BE49-F238E27FC236}">
                <a16:creationId xmlns:a16="http://schemas.microsoft.com/office/drawing/2014/main" id="{5E7EE503-EE93-E02D-B14B-7FE3FC4DD45E}"/>
              </a:ext>
            </a:extLst>
          </p:cNvPr>
          <p:cNvSpPr>
            <a:spLocks noGrp="1"/>
          </p:cNvSpPr>
          <p:nvPr>
            <p:ph idx="1"/>
          </p:nvPr>
        </p:nvSpPr>
        <p:spPr>
          <a:xfrm>
            <a:off x="1371599" y="2318197"/>
            <a:ext cx="9724031" cy="3683358"/>
          </a:xfrm>
        </p:spPr>
        <p:txBody>
          <a:bodyPr anchor="ctr">
            <a:normAutofit/>
          </a:bodyPr>
          <a:lstStyle/>
          <a:p>
            <a:pPr marL="0" indent="0">
              <a:buNone/>
            </a:pPr>
            <a:r>
              <a:rPr lang="en-GB" sz="2000">
                <a:cs typeface="Calibri" panose="020F0502020204030204"/>
              </a:rPr>
              <a:t>Along the removal of outliers and corrupted data, we recognized there were 2 columns with formatting errors, which were Dest (Destination of flight) and Distance (Distance from origin to destination). So, we decided to fix that.</a:t>
            </a:r>
          </a:p>
          <a:p>
            <a:pPr marL="0" indent="0">
              <a:buNone/>
            </a:pPr>
            <a:endParaRPr lang="en-GB" sz="2000">
              <a:cs typeface="Calibri" panose="020F0502020204030204"/>
            </a:endParaRPr>
          </a:p>
        </p:txBody>
      </p:sp>
      <p:sp>
        <p:nvSpPr>
          <p:cNvPr id="4" name="Slide Number Placeholder 3">
            <a:extLst>
              <a:ext uri="{FF2B5EF4-FFF2-40B4-BE49-F238E27FC236}">
                <a16:creationId xmlns:a16="http://schemas.microsoft.com/office/drawing/2014/main" id="{BD2DA029-7781-AE2C-762D-2ED0460E5328}"/>
              </a:ext>
            </a:extLst>
          </p:cNvPr>
          <p:cNvSpPr>
            <a:spLocks noGrp="1"/>
          </p:cNvSpPr>
          <p:nvPr>
            <p:ph type="sldNum" sz="quarter" idx="12"/>
          </p:nvPr>
        </p:nvSpPr>
        <p:spPr/>
        <p:txBody>
          <a:bodyPr/>
          <a:lstStyle/>
          <a:p>
            <a:fld id="{330EA680-D336-4FF7-8B7A-9848BB0A1C32}" type="slidenum">
              <a:rPr lang="en-GB" smtClean="0"/>
              <a:t>31</a:t>
            </a:fld>
            <a:endParaRPr lang="en-US"/>
          </a:p>
        </p:txBody>
      </p:sp>
    </p:spTree>
    <p:extLst>
      <p:ext uri="{BB962C8B-B14F-4D97-AF65-F5344CB8AC3E}">
        <p14:creationId xmlns:p14="http://schemas.microsoft.com/office/powerpoint/2010/main" val="1918813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76756-85AA-F409-BEA2-A8E8DBF60AFF}"/>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Format Errors –Distance</a:t>
            </a:r>
            <a:endParaRPr lang="en-GB" sz="4000">
              <a:solidFill>
                <a:srgbClr val="FFFFFF"/>
              </a:solidFill>
            </a:endParaRPr>
          </a:p>
        </p:txBody>
      </p:sp>
      <p:sp>
        <p:nvSpPr>
          <p:cNvPr id="3" name="Content Placeholder 2">
            <a:extLst>
              <a:ext uri="{FF2B5EF4-FFF2-40B4-BE49-F238E27FC236}">
                <a16:creationId xmlns:a16="http://schemas.microsoft.com/office/drawing/2014/main" id="{5E7EE503-EE93-E02D-B14B-7FE3FC4DD45E}"/>
              </a:ext>
            </a:extLst>
          </p:cNvPr>
          <p:cNvSpPr>
            <a:spLocks noGrp="1"/>
          </p:cNvSpPr>
          <p:nvPr>
            <p:ph idx="1"/>
          </p:nvPr>
        </p:nvSpPr>
        <p:spPr>
          <a:xfrm>
            <a:off x="563695" y="2006052"/>
            <a:ext cx="5923213" cy="4381092"/>
          </a:xfrm>
        </p:spPr>
        <p:txBody>
          <a:bodyPr anchor="ctr">
            <a:normAutofit/>
          </a:bodyPr>
          <a:lstStyle/>
          <a:p>
            <a:pPr marL="0" indent="0" algn="just">
              <a:buNone/>
            </a:pPr>
            <a:r>
              <a:rPr lang="en-GB" sz="2000">
                <a:cs typeface="Calibri" panose="020F0502020204030204"/>
              </a:rPr>
              <a:t>Steps of Fixation: - </a:t>
            </a:r>
            <a:endParaRPr lang="en-US"/>
          </a:p>
          <a:p>
            <a:pPr marL="457200" indent="-457200" algn="just">
              <a:buAutoNum type="arabicPeriod"/>
            </a:pPr>
            <a:r>
              <a:rPr lang="en-GB" sz="2000">
                <a:cs typeface="Calibri" panose="020F0502020204030204"/>
              </a:rPr>
              <a:t>There were some values that had 0 as the distance.</a:t>
            </a:r>
          </a:p>
          <a:p>
            <a:pPr marL="457200" indent="-457200" algn="just">
              <a:buAutoNum type="arabicPeriod"/>
            </a:pPr>
            <a:r>
              <a:rPr lang="en-GB" sz="2000">
                <a:cs typeface="Calibri" panose="020F0502020204030204"/>
              </a:rPr>
              <a:t>To find out the distance between origin and destination, we checked for similar origin and destination in the dataset and replaced all the null distance with the similar distances, respectively.</a:t>
            </a:r>
          </a:p>
          <a:p>
            <a:pPr marL="457200" indent="-457200" algn="just">
              <a:buAutoNum type="arabicPeriod"/>
            </a:pPr>
            <a:r>
              <a:rPr lang="en-GB" sz="2000">
                <a:cs typeface="Calibri" panose="020F0502020204030204"/>
              </a:rPr>
              <a:t>So, first we created another column match to find the duplicates in there and then we replaced all the values with true in match with the fill method as for this dataset we found that all rows with the same origin and destinations are together. </a:t>
            </a:r>
          </a:p>
          <a:p>
            <a:pPr marL="457200" indent="-457200">
              <a:buAutoNum type="arabicPeriod"/>
            </a:pPr>
            <a:endParaRPr lang="en-GB" sz="2000">
              <a:cs typeface="Calibri" panose="020F0502020204030204"/>
            </a:endParaRPr>
          </a:p>
          <a:p>
            <a:pPr marL="0" indent="0">
              <a:buNone/>
            </a:pPr>
            <a:endParaRPr lang="en-GB" sz="2000">
              <a:cs typeface="Calibri" panose="020F0502020204030204"/>
            </a:endParaRPr>
          </a:p>
        </p:txBody>
      </p:sp>
      <p:pic>
        <p:nvPicPr>
          <p:cNvPr id="4" name="Picture 4" descr="Graphical user interface, text&#10;&#10;Description automatically generated">
            <a:extLst>
              <a:ext uri="{FF2B5EF4-FFF2-40B4-BE49-F238E27FC236}">
                <a16:creationId xmlns:a16="http://schemas.microsoft.com/office/drawing/2014/main" id="{54E05DF6-9232-D670-0DD9-FC0B3484330D}"/>
              </a:ext>
            </a:extLst>
          </p:cNvPr>
          <p:cNvPicPr>
            <a:picLocks noChangeAspect="1"/>
          </p:cNvPicPr>
          <p:nvPr/>
        </p:nvPicPr>
        <p:blipFill rotWithShape="1">
          <a:blip r:embed="rId2"/>
          <a:srcRect l="14312" t="22951" r="34387" b="61699"/>
          <a:stretch/>
        </p:blipFill>
        <p:spPr>
          <a:xfrm>
            <a:off x="6491949" y="2001853"/>
            <a:ext cx="5069881" cy="946137"/>
          </a:xfrm>
          <a:prstGeom prst="rect">
            <a:avLst/>
          </a:prstGeom>
        </p:spPr>
      </p:pic>
      <p:pic>
        <p:nvPicPr>
          <p:cNvPr id="5" name="Picture 5">
            <a:extLst>
              <a:ext uri="{FF2B5EF4-FFF2-40B4-BE49-F238E27FC236}">
                <a16:creationId xmlns:a16="http://schemas.microsoft.com/office/drawing/2014/main" id="{3B26CCA1-AE44-9750-29A4-F49715D6ED49}"/>
              </a:ext>
            </a:extLst>
          </p:cNvPr>
          <p:cNvPicPr>
            <a:picLocks noChangeAspect="1"/>
          </p:cNvPicPr>
          <p:nvPr/>
        </p:nvPicPr>
        <p:blipFill rotWithShape="1">
          <a:blip r:embed="rId3"/>
          <a:srcRect l="14286" t="38217" r="26984" b="44785"/>
          <a:stretch/>
        </p:blipFill>
        <p:spPr>
          <a:xfrm>
            <a:off x="6487886" y="3268436"/>
            <a:ext cx="5116287" cy="922807"/>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8C10B0CF-FCBB-2253-402B-1CDE97C11BD0}"/>
              </a:ext>
            </a:extLst>
          </p:cNvPr>
          <p:cNvPicPr>
            <a:picLocks noChangeAspect="1"/>
          </p:cNvPicPr>
          <p:nvPr/>
        </p:nvPicPr>
        <p:blipFill rotWithShape="1">
          <a:blip r:embed="rId4"/>
          <a:srcRect l="14831" t="37298" r="36517" b="39030"/>
          <a:stretch/>
        </p:blipFill>
        <p:spPr>
          <a:xfrm>
            <a:off x="6654800" y="4465865"/>
            <a:ext cx="4903342" cy="1487009"/>
          </a:xfrm>
          <a:prstGeom prst="rect">
            <a:avLst/>
          </a:prstGeom>
        </p:spPr>
      </p:pic>
      <p:sp>
        <p:nvSpPr>
          <p:cNvPr id="7" name="Slide Number Placeholder 6">
            <a:extLst>
              <a:ext uri="{FF2B5EF4-FFF2-40B4-BE49-F238E27FC236}">
                <a16:creationId xmlns:a16="http://schemas.microsoft.com/office/drawing/2014/main" id="{8A2D906E-A5CB-77CD-9196-53314A3FC5DB}"/>
              </a:ext>
            </a:extLst>
          </p:cNvPr>
          <p:cNvSpPr>
            <a:spLocks noGrp="1"/>
          </p:cNvSpPr>
          <p:nvPr>
            <p:ph type="sldNum" sz="quarter" idx="12"/>
          </p:nvPr>
        </p:nvSpPr>
        <p:spPr/>
        <p:txBody>
          <a:bodyPr/>
          <a:lstStyle/>
          <a:p>
            <a:fld id="{330EA680-D336-4FF7-8B7A-9848BB0A1C32}" type="slidenum">
              <a:rPr lang="en-GB" smtClean="0"/>
              <a:t>32</a:t>
            </a:fld>
            <a:endParaRPr lang="en-US"/>
          </a:p>
        </p:txBody>
      </p:sp>
    </p:spTree>
    <p:extLst>
      <p:ext uri="{BB962C8B-B14F-4D97-AF65-F5344CB8AC3E}">
        <p14:creationId xmlns:p14="http://schemas.microsoft.com/office/powerpoint/2010/main" val="2059026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55" name="Rectangle 54">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4C76756-85AA-F409-BEA2-A8E8DBF60AFF}"/>
              </a:ext>
            </a:extLst>
          </p:cNvPr>
          <p:cNvSpPr>
            <a:spLocks noGrp="1"/>
          </p:cNvSpPr>
          <p:nvPr>
            <p:ph type="title"/>
          </p:nvPr>
        </p:nvSpPr>
        <p:spPr>
          <a:xfrm>
            <a:off x="1371600" y="407695"/>
            <a:ext cx="9724030" cy="834251"/>
          </a:xfrm>
        </p:spPr>
        <p:txBody>
          <a:bodyPr anchor="ctr">
            <a:normAutofit/>
          </a:bodyPr>
          <a:lstStyle/>
          <a:p>
            <a:r>
              <a:rPr lang="en-GB" sz="4000">
                <a:solidFill>
                  <a:srgbClr val="FFFFFF"/>
                </a:solidFill>
                <a:cs typeface="Calibri Light"/>
              </a:rPr>
              <a:t>Format Errors –Destination  </a:t>
            </a:r>
            <a:endParaRPr lang="en-GB" sz="4000">
              <a:solidFill>
                <a:srgbClr val="FFFFFF"/>
              </a:solidFill>
            </a:endParaRPr>
          </a:p>
        </p:txBody>
      </p:sp>
      <p:pic>
        <p:nvPicPr>
          <p:cNvPr id="6" name="Picture 6" descr="Text&#10;&#10;Description automatically generated">
            <a:extLst>
              <a:ext uri="{FF2B5EF4-FFF2-40B4-BE49-F238E27FC236}">
                <a16:creationId xmlns:a16="http://schemas.microsoft.com/office/drawing/2014/main" id="{FA700B05-7AC8-FD4F-634C-45404D067A25}"/>
              </a:ext>
            </a:extLst>
          </p:cNvPr>
          <p:cNvPicPr>
            <a:picLocks noChangeAspect="1"/>
          </p:cNvPicPr>
          <p:nvPr/>
        </p:nvPicPr>
        <p:blipFill>
          <a:blip r:embed="rId2"/>
          <a:stretch>
            <a:fillRect/>
          </a:stretch>
        </p:blipFill>
        <p:spPr>
          <a:xfrm>
            <a:off x="1033275" y="2200459"/>
            <a:ext cx="4337933" cy="753365"/>
          </a:xfrm>
          <a:prstGeom prst="rect">
            <a:avLst/>
          </a:prstGeom>
        </p:spPr>
      </p:pic>
      <p:pic>
        <p:nvPicPr>
          <p:cNvPr id="4" name="Picture 4" descr="Text&#10;&#10;Description automatically generated">
            <a:extLst>
              <a:ext uri="{FF2B5EF4-FFF2-40B4-BE49-F238E27FC236}">
                <a16:creationId xmlns:a16="http://schemas.microsoft.com/office/drawing/2014/main" id="{F1F0E292-B469-CBD2-6CC0-04FE070368FC}"/>
              </a:ext>
            </a:extLst>
          </p:cNvPr>
          <p:cNvPicPr>
            <a:picLocks noChangeAspect="1"/>
          </p:cNvPicPr>
          <p:nvPr/>
        </p:nvPicPr>
        <p:blipFill>
          <a:blip r:embed="rId3"/>
          <a:stretch>
            <a:fillRect/>
          </a:stretch>
        </p:blipFill>
        <p:spPr>
          <a:xfrm>
            <a:off x="1037176" y="2980820"/>
            <a:ext cx="4319846" cy="1791490"/>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3DA684AC-6B17-0B7F-A493-3C0A239B3904}"/>
              </a:ext>
            </a:extLst>
          </p:cNvPr>
          <p:cNvPicPr>
            <a:picLocks noChangeAspect="1"/>
          </p:cNvPicPr>
          <p:nvPr/>
        </p:nvPicPr>
        <p:blipFill>
          <a:blip r:embed="rId4"/>
          <a:stretch>
            <a:fillRect/>
          </a:stretch>
        </p:blipFill>
        <p:spPr>
          <a:xfrm>
            <a:off x="1036934" y="4780243"/>
            <a:ext cx="4347114" cy="688734"/>
          </a:xfrm>
          <a:prstGeom prst="rect">
            <a:avLst/>
          </a:prstGeom>
        </p:spPr>
      </p:pic>
      <p:sp>
        <p:nvSpPr>
          <p:cNvPr id="3" name="Content Placeholder 2">
            <a:extLst>
              <a:ext uri="{FF2B5EF4-FFF2-40B4-BE49-F238E27FC236}">
                <a16:creationId xmlns:a16="http://schemas.microsoft.com/office/drawing/2014/main" id="{5E7EE503-EE93-E02D-B14B-7FE3FC4DD45E}"/>
              </a:ext>
            </a:extLst>
          </p:cNvPr>
          <p:cNvSpPr>
            <a:spLocks noGrp="1"/>
          </p:cNvSpPr>
          <p:nvPr>
            <p:ph idx="1"/>
          </p:nvPr>
        </p:nvSpPr>
        <p:spPr>
          <a:xfrm>
            <a:off x="5906878" y="2197780"/>
            <a:ext cx="5684704" cy="4049955"/>
          </a:xfrm>
        </p:spPr>
        <p:txBody>
          <a:bodyPr vert="horz" lIns="91440" tIns="45720" rIns="91440" bIns="45720" rtlCol="0" anchor="t">
            <a:normAutofit fontScale="92500" lnSpcReduction="20000"/>
          </a:bodyPr>
          <a:lstStyle/>
          <a:p>
            <a:pPr marL="0" indent="0">
              <a:buClr>
                <a:srgbClr val="B222FF"/>
              </a:buClr>
              <a:buNone/>
            </a:pPr>
            <a:r>
              <a:rPr lang="en-GB" sz="2000">
                <a:cs typeface="Calibri" panose="020F0502020204030204"/>
              </a:rPr>
              <a:t>Steps of Fixation: - </a:t>
            </a:r>
          </a:p>
          <a:p>
            <a:pPr marL="457200" indent="-457200">
              <a:buClr>
                <a:srgbClr val="B222FF"/>
              </a:buClr>
              <a:buAutoNum type="arabicPeriod"/>
            </a:pPr>
            <a:r>
              <a:rPr lang="en-GB" sz="2000">
                <a:cs typeface="Calibri" panose="020F0502020204030204"/>
              </a:rPr>
              <a:t>First, read the data and understood the pattern between the Distance and Origin and then cross checked with other combinations of Origin and Distance where the values were not missing for Destination.</a:t>
            </a:r>
          </a:p>
          <a:p>
            <a:pPr marL="457200" indent="-457200">
              <a:buClr>
                <a:srgbClr val="B222FF"/>
              </a:buClr>
              <a:buAutoNum type="arabicPeriod"/>
            </a:pPr>
            <a:r>
              <a:rPr lang="en-GB" sz="2000">
                <a:cs typeface="Calibri" panose="020F0502020204030204"/>
              </a:rPr>
              <a:t>We can notice that by having Origin and Distance combination the </a:t>
            </a:r>
            <a:r>
              <a:rPr lang="en-GB" sz="2000">
                <a:ea typeface="+mn-lt"/>
                <a:cs typeface="+mn-lt"/>
              </a:rPr>
              <a:t>Destination </a:t>
            </a:r>
            <a:r>
              <a:rPr lang="en-GB" sz="2000">
                <a:cs typeface="Calibri" panose="020F0502020204030204"/>
              </a:rPr>
              <a:t>can be easily identified.</a:t>
            </a:r>
          </a:p>
          <a:p>
            <a:pPr marL="457200" indent="-457200">
              <a:buClr>
                <a:srgbClr val="B222FF"/>
              </a:buClr>
              <a:buAutoNum type="arabicPeriod"/>
            </a:pPr>
            <a:r>
              <a:rPr lang="en-GB" sz="2000">
                <a:cs typeface="Calibri" panose="020F0502020204030204"/>
              </a:rPr>
              <a:t>I was able to extract the combinations and had a solution which can identify the combination and provide me with Destination code.</a:t>
            </a:r>
          </a:p>
          <a:p>
            <a:pPr marL="457200" indent="-457200">
              <a:buClr>
                <a:srgbClr val="B222FF"/>
              </a:buClr>
              <a:buAutoNum type="arabicPeriod"/>
            </a:pPr>
            <a:r>
              <a:rPr lang="en-GB" sz="2000">
                <a:cs typeface="Calibri" panose="020F0502020204030204"/>
              </a:rPr>
              <a:t>After this by using dictionary sort method I was able to sort the keys which were the Id's in ascending order and was able to get the destination code without any issues.</a:t>
            </a:r>
          </a:p>
        </p:txBody>
      </p:sp>
      <p:sp>
        <p:nvSpPr>
          <p:cNvPr id="7" name="Slide Number Placeholder 6">
            <a:extLst>
              <a:ext uri="{FF2B5EF4-FFF2-40B4-BE49-F238E27FC236}">
                <a16:creationId xmlns:a16="http://schemas.microsoft.com/office/drawing/2014/main" id="{60BA1560-581A-DDD3-0862-31EE65F2227F}"/>
              </a:ext>
            </a:extLst>
          </p:cNvPr>
          <p:cNvSpPr>
            <a:spLocks noGrp="1"/>
          </p:cNvSpPr>
          <p:nvPr>
            <p:ph type="sldNum" sz="quarter" idx="12"/>
          </p:nvPr>
        </p:nvSpPr>
        <p:spPr/>
        <p:txBody>
          <a:bodyPr/>
          <a:lstStyle/>
          <a:p>
            <a:fld id="{330EA680-D336-4FF7-8B7A-9848BB0A1C32}" type="slidenum">
              <a:rPr lang="en-GB" smtClean="0"/>
              <a:t>33</a:t>
            </a:fld>
            <a:endParaRPr lang="en-US"/>
          </a:p>
        </p:txBody>
      </p:sp>
    </p:spTree>
    <p:extLst>
      <p:ext uri="{BB962C8B-B14F-4D97-AF65-F5344CB8AC3E}">
        <p14:creationId xmlns:p14="http://schemas.microsoft.com/office/powerpoint/2010/main" val="218994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2F264-8FD2-1521-7702-FFACEA09B885}"/>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Summary</a:t>
            </a:r>
            <a:endParaRPr lang="en-GB" sz="4000">
              <a:solidFill>
                <a:srgbClr val="FFFFFF"/>
              </a:solidFill>
            </a:endParaRPr>
          </a:p>
        </p:txBody>
      </p:sp>
      <p:sp>
        <p:nvSpPr>
          <p:cNvPr id="3" name="Content Placeholder 2">
            <a:extLst>
              <a:ext uri="{FF2B5EF4-FFF2-40B4-BE49-F238E27FC236}">
                <a16:creationId xmlns:a16="http://schemas.microsoft.com/office/drawing/2014/main" id="{221AFEE8-F473-8507-57EB-896FD23C86E2}"/>
              </a:ext>
            </a:extLst>
          </p:cNvPr>
          <p:cNvSpPr>
            <a:spLocks noGrp="1"/>
          </p:cNvSpPr>
          <p:nvPr>
            <p:ph idx="1"/>
          </p:nvPr>
        </p:nvSpPr>
        <p:spPr>
          <a:xfrm>
            <a:off x="1371599" y="2318197"/>
            <a:ext cx="9724031" cy="3683358"/>
          </a:xfrm>
        </p:spPr>
        <p:txBody>
          <a:bodyPr anchor="ctr">
            <a:normAutofit/>
          </a:bodyPr>
          <a:lstStyle/>
          <a:p>
            <a:pPr marL="0" indent="0">
              <a:buNone/>
            </a:pPr>
            <a:r>
              <a:rPr lang="en-GB" sz="2000">
                <a:cs typeface="Calibri" panose="020F0502020204030204"/>
              </a:rPr>
              <a:t>To conclude, the data we have found of airline industry had various errors which we were able to remove by our skills and understanding, thus cleaning the data by looking at patterns and using graphical representations.</a:t>
            </a:r>
          </a:p>
        </p:txBody>
      </p:sp>
      <p:sp>
        <p:nvSpPr>
          <p:cNvPr id="4" name="Slide Number Placeholder 3">
            <a:extLst>
              <a:ext uri="{FF2B5EF4-FFF2-40B4-BE49-F238E27FC236}">
                <a16:creationId xmlns:a16="http://schemas.microsoft.com/office/drawing/2014/main" id="{F3815DA0-73AA-403E-8122-945E8ABBCE75}"/>
              </a:ext>
            </a:extLst>
          </p:cNvPr>
          <p:cNvSpPr>
            <a:spLocks noGrp="1"/>
          </p:cNvSpPr>
          <p:nvPr>
            <p:ph type="sldNum" sz="quarter" idx="12"/>
          </p:nvPr>
        </p:nvSpPr>
        <p:spPr/>
        <p:txBody>
          <a:bodyPr/>
          <a:lstStyle/>
          <a:p>
            <a:fld id="{330EA680-D336-4FF7-8B7A-9848BB0A1C32}" type="slidenum">
              <a:rPr lang="en-GB" smtClean="0"/>
              <a:t>34</a:t>
            </a:fld>
            <a:endParaRPr lang="en-US"/>
          </a:p>
        </p:txBody>
      </p:sp>
    </p:spTree>
    <p:extLst>
      <p:ext uri="{BB962C8B-B14F-4D97-AF65-F5344CB8AC3E}">
        <p14:creationId xmlns:p14="http://schemas.microsoft.com/office/powerpoint/2010/main" val="289675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901EE-5A82-CFAC-ABDA-67580925AB68}"/>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References</a:t>
            </a:r>
            <a:endParaRPr lang="en-GB" sz="4000">
              <a:solidFill>
                <a:srgbClr val="FFFFFF"/>
              </a:solidFill>
            </a:endParaRPr>
          </a:p>
        </p:txBody>
      </p:sp>
      <p:sp>
        <p:nvSpPr>
          <p:cNvPr id="3" name="Content Placeholder 2">
            <a:extLst>
              <a:ext uri="{FF2B5EF4-FFF2-40B4-BE49-F238E27FC236}">
                <a16:creationId xmlns:a16="http://schemas.microsoft.com/office/drawing/2014/main" id="{9148396F-B56C-BA79-CA35-0365589AC36F}"/>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a:ea typeface="+mn-lt"/>
                <a:cs typeface="+mn-lt"/>
                <a:hlinkClick r:id="rId2"/>
              </a:rPr>
              <a:t>https://moodle.tbcollege.com/moodle/mod/resource/view.php?id=229290</a:t>
            </a:r>
            <a:endParaRPr lang="en-GB" sz="2000">
              <a:ea typeface="+mn-lt"/>
              <a:cs typeface="+mn-lt"/>
            </a:endParaRPr>
          </a:p>
          <a:p>
            <a:r>
              <a:rPr lang="en-GB" sz="2000">
                <a:ea typeface="+mn-lt"/>
                <a:cs typeface="+mn-lt"/>
                <a:hlinkClick r:id="rId3"/>
              </a:rPr>
              <a:t>https://moodle.tbcollege.com/moodle/mod/resource/view.php?id=229291</a:t>
            </a:r>
            <a:endParaRPr lang="en-GB" sz="2000">
              <a:ea typeface="+mn-lt"/>
              <a:cs typeface="+mn-lt"/>
            </a:endParaRPr>
          </a:p>
          <a:p>
            <a:r>
              <a:rPr lang="en-GB" sz="2000">
                <a:ea typeface="+mn-lt"/>
                <a:cs typeface="+mn-lt"/>
                <a:hlinkClick r:id="rId4"/>
              </a:rPr>
              <a:t>https://moodle.tbcollege.com/moodle/mod/resource/view.php?id=229292</a:t>
            </a:r>
            <a:endParaRPr lang="en-GB" sz="2000">
              <a:ea typeface="+mn-lt"/>
              <a:cs typeface="+mn-lt"/>
            </a:endParaRPr>
          </a:p>
          <a:p>
            <a:r>
              <a:rPr lang="en-GB" sz="2000">
                <a:ea typeface="+mn-lt"/>
                <a:cs typeface="+mn-lt"/>
                <a:hlinkClick r:id="rId5"/>
              </a:rPr>
              <a:t>https://www.youtube.com/watch?reload=9&amp;v=qxpKCBV60U4&amp;ab_channel=M%C4%B1sraTurp</a:t>
            </a:r>
            <a:endParaRPr lang="en-GB" sz="2000">
              <a:ea typeface="+mn-lt"/>
              <a:cs typeface="+mn-lt"/>
            </a:endParaRPr>
          </a:p>
          <a:p>
            <a:r>
              <a:rPr lang="en-GB" sz="2000">
                <a:ea typeface="+mn-lt"/>
                <a:cs typeface="+mn-lt"/>
                <a:hlinkClick r:id="rId6"/>
              </a:rPr>
              <a:t>https://aspm.faa.gov/aspmhelp/index/Types_of_Delay.html</a:t>
            </a:r>
            <a:r>
              <a:rPr lang="en-GB" sz="2000">
                <a:ea typeface="+mn-lt"/>
                <a:cs typeface="+mn-lt"/>
              </a:rPr>
              <a:t> </a:t>
            </a:r>
            <a:endParaRPr lang="en-GB" sz="2000">
              <a:cs typeface="Calibri"/>
            </a:endParaRPr>
          </a:p>
          <a:p>
            <a:r>
              <a:rPr lang="en-GB" sz="2000">
                <a:ea typeface="+mn-lt"/>
                <a:cs typeface="+mn-lt"/>
                <a:hlinkClick r:id="rId7"/>
              </a:rPr>
              <a:t>https://www.kaggle.com/datasets/giovamata/airlinedelaycauses</a:t>
            </a:r>
            <a:r>
              <a:rPr lang="en-GB" sz="2000">
                <a:ea typeface="+mn-lt"/>
                <a:cs typeface="+mn-lt"/>
              </a:rPr>
              <a:t> </a:t>
            </a:r>
          </a:p>
          <a:p>
            <a:endParaRPr lang="en-GB" sz="2000">
              <a:cs typeface="Calibri"/>
            </a:endParaRPr>
          </a:p>
        </p:txBody>
      </p:sp>
      <p:sp>
        <p:nvSpPr>
          <p:cNvPr id="4" name="Slide Number Placeholder 3">
            <a:extLst>
              <a:ext uri="{FF2B5EF4-FFF2-40B4-BE49-F238E27FC236}">
                <a16:creationId xmlns:a16="http://schemas.microsoft.com/office/drawing/2014/main" id="{EF89D38D-20F7-5DA3-5CB6-5E20106FDF7E}"/>
              </a:ext>
            </a:extLst>
          </p:cNvPr>
          <p:cNvSpPr>
            <a:spLocks noGrp="1"/>
          </p:cNvSpPr>
          <p:nvPr>
            <p:ph type="sldNum" sz="quarter" idx="12"/>
          </p:nvPr>
        </p:nvSpPr>
        <p:spPr/>
        <p:txBody>
          <a:bodyPr/>
          <a:lstStyle/>
          <a:p>
            <a:fld id="{330EA680-D336-4FF7-8B7A-9848BB0A1C32}" type="slidenum">
              <a:rPr lang="en-GB" smtClean="0"/>
              <a:t>35</a:t>
            </a:fld>
            <a:endParaRPr lang="en-US"/>
          </a:p>
        </p:txBody>
      </p:sp>
    </p:spTree>
    <p:extLst>
      <p:ext uri="{BB962C8B-B14F-4D97-AF65-F5344CB8AC3E}">
        <p14:creationId xmlns:p14="http://schemas.microsoft.com/office/powerpoint/2010/main" val="2844665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7ECDB-EC21-30FC-637D-DFF1B9E60BE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35" name="Rectangle 3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5C5F597-1F37-C22E-30FF-E348151FD217}"/>
              </a:ext>
            </a:extLst>
          </p:cNvPr>
          <p:cNvSpPr>
            <a:spLocks noGrp="1"/>
          </p:cNvSpPr>
          <p:nvPr>
            <p:ph type="sldNum" sz="quarter" idx="12"/>
          </p:nvPr>
        </p:nvSpPr>
        <p:spPr/>
        <p:txBody>
          <a:bodyPr/>
          <a:lstStyle/>
          <a:p>
            <a:fld id="{330EA680-D336-4FF7-8B7A-9848BB0A1C32}" type="slidenum">
              <a:rPr lang="en-GB" smtClean="0"/>
              <a:t>36</a:t>
            </a:fld>
            <a:endParaRPr lang="en-US"/>
          </a:p>
        </p:txBody>
      </p:sp>
    </p:spTree>
    <p:extLst>
      <p:ext uri="{BB962C8B-B14F-4D97-AF65-F5344CB8AC3E}">
        <p14:creationId xmlns:p14="http://schemas.microsoft.com/office/powerpoint/2010/main" val="139779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C98F6-5F9D-734D-0DC7-2A099E0B59D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a:solidFill>
                  <a:srgbClr val="FFFFFF"/>
                </a:solidFill>
                <a:cs typeface="Calibri Light"/>
              </a:rPr>
              <a:t>Data Visualization</a:t>
            </a:r>
            <a:endParaRPr lang="en-US" sz="4800" kern="1200">
              <a:solidFill>
                <a:srgbClr val="FFFFFF"/>
              </a:solidFill>
              <a:latin typeface="+mj-lt"/>
              <a:cs typeface="Calibri Light"/>
            </a:endParaRP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AA55508-441E-AC8B-3739-53F8E5877F19}"/>
              </a:ext>
            </a:extLst>
          </p:cNvPr>
          <p:cNvSpPr>
            <a:spLocks noGrp="1"/>
          </p:cNvSpPr>
          <p:nvPr>
            <p:ph type="sldNum" sz="quarter" idx="12"/>
          </p:nvPr>
        </p:nvSpPr>
        <p:spPr/>
        <p:txBody>
          <a:bodyPr/>
          <a:lstStyle/>
          <a:p>
            <a:fld id="{330EA680-D336-4FF7-8B7A-9848BB0A1C32}" type="slidenum">
              <a:rPr lang="en-GB" smtClean="0"/>
              <a:t>37</a:t>
            </a:fld>
            <a:endParaRPr lang="en-US"/>
          </a:p>
        </p:txBody>
      </p:sp>
    </p:spTree>
    <p:extLst>
      <p:ext uri="{BB962C8B-B14F-4D97-AF65-F5344CB8AC3E}">
        <p14:creationId xmlns:p14="http://schemas.microsoft.com/office/powerpoint/2010/main" val="413870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Matrix of Duties  - Visualization</a:t>
            </a:r>
            <a:endParaRPr lang="en-GB" sz="4000">
              <a:solidFill>
                <a:srgbClr val="FFFFFF"/>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057239"/>
            <a:ext cx="9724031" cy="4309658"/>
          </a:xfrm>
        </p:spPr>
        <p:txBody>
          <a:bodyPr vert="horz" lIns="91440" tIns="45720" rIns="91440" bIns="45720" rtlCol="0" anchor="ctr">
            <a:normAutofit/>
          </a:bodyPr>
          <a:lstStyle/>
          <a:p>
            <a:pPr marL="0" indent="0">
              <a:buNone/>
            </a:pPr>
            <a:r>
              <a:rPr lang="en-GB" sz="2000">
                <a:ea typeface="+mn-lt"/>
                <a:cs typeface="+mn-lt"/>
              </a:rPr>
              <a:t>Visualization has been done with respect to the columns cleaned by each member: -</a:t>
            </a:r>
          </a:p>
          <a:p>
            <a:pPr marL="0" indent="0">
              <a:buNone/>
            </a:pPr>
            <a:r>
              <a:rPr lang="en-GB" sz="2000">
                <a:ea typeface="+mn-lt"/>
                <a:cs typeface="+mn-lt"/>
              </a:rPr>
              <a:t>Abu Bakar - Visualization with respect to </a:t>
            </a:r>
            <a:r>
              <a:rPr lang="en-GB" sz="2000" err="1">
                <a:ea typeface="+mn-lt"/>
                <a:cs typeface="+mn-lt"/>
              </a:rPr>
              <a:t>DepDelay</a:t>
            </a:r>
            <a:endParaRPr lang="en-GB" sz="2000" err="1">
              <a:cs typeface="Calibri" panose="020F0502020204030204"/>
            </a:endParaRPr>
          </a:p>
          <a:p>
            <a:pPr marL="0" indent="0">
              <a:buNone/>
            </a:pPr>
            <a:r>
              <a:rPr lang="en-GB" sz="2000">
                <a:cs typeface="Calibri"/>
              </a:rPr>
              <a:t>Vidhut Sharma - Visualization with respect to Destination</a:t>
            </a:r>
          </a:p>
          <a:p>
            <a:pPr marL="0" indent="0">
              <a:buNone/>
            </a:pPr>
            <a:r>
              <a:rPr lang="en-GB" sz="2000">
                <a:cs typeface="Calibri"/>
              </a:rPr>
              <a:t>Megha Malhotra - Visualization with respect to Distance</a:t>
            </a:r>
          </a:p>
          <a:p>
            <a:pPr marL="0" indent="0">
              <a:buNone/>
            </a:pPr>
            <a:r>
              <a:rPr lang="en-GB" sz="2000">
                <a:cs typeface="Calibri"/>
              </a:rPr>
              <a:t>Parul Mehndiratta - Visualization with respect to </a:t>
            </a:r>
            <a:r>
              <a:rPr lang="en-GB" sz="2000" err="1">
                <a:cs typeface="Calibri"/>
              </a:rPr>
              <a:t>ArrDelay</a:t>
            </a:r>
            <a:endParaRPr lang="en-GB" sz="2000">
              <a:cs typeface="Calibri"/>
            </a:endParaRPr>
          </a:p>
          <a:p>
            <a:pPr marL="0" indent="0">
              <a:buNone/>
            </a:pPr>
            <a:r>
              <a:rPr lang="en-GB" sz="2000" err="1">
                <a:cs typeface="Calibri"/>
              </a:rPr>
              <a:t>Meeraben</a:t>
            </a:r>
            <a:r>
              <a:rPr lang="en-GB" sz="2000">
                <a:cs typeface="Calibri"/>
              </a:rPr>
              <a:t> - Visualization with respect to </a:t>
            </a:r>
            <a:r>
              <a:rPr lang="en-GB" sz="2000" err="1">
                <a:cs typeface="Calibri"/>
              </a:rPr>
              <a:t>TaxiIn</a:t>
            </a:r>
            <a:r>
              <a:rPr lang="en-GB" sz="2000">
                <a:cs typeface="Calibri"/>
              </a:rPr>
              <a:t> </a:t>
            </a:r>
          </a:p>
          <a:p>
            <a:pPr marL="0" indent="0">
              <a:buNone/>
            </a:pPr>
            <a:r>
              <a:rPr lang="en-GB" sz="2000">
                <a:cs typeface="Calibri"/>
              </a:rPr>
              <a:t>Kamini - Visualization with respect to </a:t>
            </a:r>
            <a:r>
              <a:rPr lang="en-GB" sz="2000" err="1">
                <a:cs typeface="Calibri"/>
              </a:rPr>
              <a:t>TaxiOut</a:t>
            </a:r>
            <a:endParaRPr lang="en-GB" sz="2000">
              <a:cs typeface="Calibri"/>
            </a:endParaRPr>
          </a:p>
          <a:p>
            <a:pPr marL="0" indent="0">
              <a:buNone/>
            </a:pPr>
            <a:r>
              <a:rPr lang="en-GB" sz="2000">
                <a:cs typeface="Calibri"/>
              </a:rPr>
              <a:t>Janit Jindal - Visualization with respect to overall data</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B189AF99-FE65-8D66-406E-41472F118B2F}"/>
              </a:ext>
            </a:extLst>
          </p:cNvPr>
          <p:cNvSpPr>
            <a:spLocks noGrp="1"/>
          </p:cNvSpPr>
          <p:nvPr>
            <p:ph type="sldNum" sz="quarter" idx="12"/>
          </p:nvPr>
        </p:nvSpPr>
        <p:spPr/>
        <p:txBody>
          <a:bodyPr/>
          <a:lstStyle/>
          <a:p>
            <a:fld id="{330EA680-D336-4FF7-8B7A-9848BB0A1C32}" type="slidenum">
              <a:rPr lang="en-GB" smtClean="0"/>
              <a:t>38</a:t>
            </a:fld>
            <a:endParaRPr lang="en-US"/>
          </a:p>
        </p:txBody>
      </p:sp>
    </p:spTree>
    <p:extLst>
      <p:ext uri="{BB962C8B-B14F-4D97-AF65-F5344CB8AC3E}">
        <p14:creationId xmlns:p14="http://schemas.microsoft.com/office/powerpoint/2010/main" val="3026735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CA5-E9E8-3408-AD00-7616D7142EB2}"/>
              </a:ext>
            </a:extLst>
          </p:cNvPr>
          <p:cNvSpPr>
            <a:spLocks noGrp="1"/>
          </p:cNvSpPr>
          <p:nvPr>
            <p:ph type="title"/>
          </p:nvPr>
        </p:nvSpPr>
        <p:spPr>
          <a:xfrm>
            <a:off x="820056" y="280024"/>
            <a:ext cx="9895951" cy="1033669"/>
          </a:xfrm>
        </p:spPr>
        <p:txBody>
          <a:bodyPr>
            <a:normAutofit/>
          </a:bodyPr>
          <a:lstStyle/>
          <a:p>
            <a:r>
              <a:rPr lang="en-GB" sz="4000">
                <a:solidFill>
                  <a:srgbClr val="FFFFFF"/>
                </a:solidFill>
                <a:cs typeface="Calibri Light"/>
              </a:rPr>
              <a:t>Pert Chart- Visualization</a:t>
            </a:r>
            <a:endParaRPr lang="en-GB" sz="4000">
              <a:solidFill>
                <a:srgbClr val="FFFFFF"/>
              </a:solidFill>
            </a:endParaRPr>
          </a:p>
        </p:txBody>
      </p:sp>
      <p:graphicFrame>
        <p:nvGraphicFramePr>
          <p:cNvPr id="17" name="Table 16">
            <a:extLst>
              <a:ext uri="{FF2B5EF4-FFF2-40B4-BE49-F238E27FC236}">
                <a16:creationId xmlns:a16="http://schemas.microsoft.com/office/drawing/2014/main" id="{49E86675-2D83-11F0-7576-ECB70A09EA50}"/>
              </a:ext>
            </a:extLst>
          </p:cNvPr>
          <p:cNvGraphicFramePr>
            <a:graphicFrameLocks noGrp="1"/>
          </p:cNvGraphicFramePr>
          <p:nvPr>
            <p:extLst>
              <p:ext uri="{D42A27DB-BD31-4B8C-83A1-F6EECF244321}">
                <p14:modId xmlns:p14="http://schemas.microsoft.com/office/powerpoint/2010/main" val="1569734498"/>
              </p:ext>
            </p:extLst>
          </p:nvPr>
        </p:nvGraphicFramePr>
        <p:xfrm>
          <a:off x="740228" y="1741714"/>
          <a:ext cx="9368809" cy="4510358"/>
        </p:xfrm>
        <a:graphic>
          <a:graphicData uri="http://schemas.openxmlformats.org/drawingml/2006/table">
            <a:tbl>
              <a:tblPr firstRow="1" bandRow="1">
                <a:tableStyleId>{5C22544A-7EE6-4342-B048-85BDC9FD1C3A}</a:tableStyleId>
              </a:tblPr>
              <a:tblGrid>
                <a:gridCol w="3189262">
                  <a:extLst>
                    <a:ext uri="{9D8B030D-6E8A-4147-A177-3AD203B41FA5}">
                      <a16:colId xmlns:a16="http://schemas.microsoft.com/office/drawing/2014/main" val="3928279864"/>
                    </a:ext>
                  </a:extLst>
                </a:gridCol>
                <a:gridCol w="2059849">
                  <a:extLst>
                    <a:ext uri="{9D8B030D-6E8A-4147-A177-3AD203B41FA5}">
                      <a16:colId xmlns:a16="http://schemas.microsoft.com/office/drawing/2014/main" val="3203358065"/>
                    </a:ext>
                  </a:extLst>
                </a:gridCol>
                <a:gridCol w="2059849">
                  <a:extLst>
                    <a:ext uri="{9D8B030D-6E8A-4147-A177-3AD203B41FA5}">
                      <a16:colId xmlns:a16="http://schemas.microsoft.com/office/drawing/2014/main" val="1606943545"/>
                    </a:ext>
                  </a:extLst>
                </a:gridCol>
                <a:gridCol w="2059849">
                  <a:extLst>
                    <a:ext uri="{9D8B030D-6E8A-4147-A177-3AD203B41FA5}">
                      <a16:colId xmlns:a16="http://schemas.microsoft.com/office/drawing/2014/main" val="925229598"/>
                    </a:ext>
                  </a:extLst>
                </a:gridCol>
              </a:tblGrid>
              <a:tr h="918072">
                <a:tc>
                  <a:txBody>
                    <a:bodyPr/>
                    <a:lstStyle/>
                    <a:p>
                      <a:pPr rtl="0"/>
                      <a:r>
                        <a:rPr lang="en-GB"/>
                        <a:t>Task Name</a:t>
                      </a:r>
                    </a:p>
                  </a:txBody>
                  <a:tcPr anchor="ctr">
                    <a:solidFill>
                      <a:schemeClr val="accent1">
                        <a:lumMod val="75000"/>
                      </a:schemeClr>
                    </a:solidFill>
                  </a:tcPr>
                </a:tc>
                <a:tc>
                  <a:txBody>
                    <a:bodyPr/>
                    <a:lstStyle/>
                    <a:p>
                      <a:pPr lvl="0">
                        <a:buNone/>
                      </a:pPr>
                      <a:r>
                        <a:rPr lang="en-GB"/>
                        <a:t>Week 4</a:t>
                      </a:r>
                    </a:p>
                  </a:txBody>
                  <a:tcPr anchor="ctr">
                    <a:solidFill>
                      <a:schemeClr val="accent1">
                        <a:lumMod val="75000"/>
                      </a:schemeClr>
                    </a:solidFill>
                  </a:tcPr>
                </a:tc>
                <a:tc>
                  <a:txBody>
                    <a:bodyPr/>
                    <a:lstStyle/>
                    <a:p>
                      <a:pPr lvl="0">
                        <a:buNone/>
                      </a:pPr>
                      <a:r>
                        <a:rPr lang="en-GB"/>
                        <a:t>Week 5</a:t>
                      </a:r>
                    </a:p>
                  </a:txBody>
                  <a:tcPr anchor="ctr">
                    <a:solidFill>
                      <a:schemeClr val="accent1">
                        <a:lumMod val="75000"/>
                      </a:schemeClr>
                    </a:solidFill>
                  </a:tcPr>
                </a:tc>
                <a:tc>
                  <a:txBody>
                    <a:bodyPr/>
                    <a:lstStyle/>
                    <a:p>
                      <a:pPr lvl="0">
                        <a:buNone/>
                      </a:pPr>
                      <a:r>
                        <a:rPr lang="en-GB"/>
                        <a:t>Week 6</a:t>
                      </a:r>
                    </a:p>
                  </a:txBody>
                  <a:tcPr anchor="ctr">
                    <a:solidFill>
                      <a:schemeClr val="accent1">
                        <a:lumMod val="75000"/>
                      </a:schemeClr>
                    </a:solidFill>
                  </a:tcPr>
                </a:tc>
                <a:extLst>
                  <a:ext uri="{0D108BD9-81ED-4DB2-BD59-A6C34878D82A}">
                    <a16:rowId xmlns:a16="http://schemas.microsoft.com/office/drawing/2014/main" val="2440441957"/>
                  </a:ext>
                </a:extLst>
              </a:tr>
              <a:tr h="455938">
                <a:tc>
                  <a:txBody>
                    <a:bodyPr/>
                    <a:lstStyle/>
                    <a:p>
                      <a:pPr lvl="0">
                        <a:buNone/>
                      </a:pPr>
                      <a:r>
                        <a:rPr lang="en-GB"/>
                        <a:t>Choosing Columns</a:t>
                      </a:r>
                    </a:p>
                  </a:txBody>
                  <a:tcPr anchor="ctr">
                    <a:solidFill>
                      <a:schemeClr val="tx2">
                        <a:lumMod val="20000"/>
                        <a:lumOff val="80000"/>
                      </a:schemeClr>
                    </a:solidFill>
                  </a:tcPr>
                </a:tc>
                <a:tc>
                  <a:txBody>
                    <a:bodyPr/>
                    <a:lstStyle/>
                    <a:p>
                      <a:pPr lvl="0">
                        <a:buNone/>
                      </a:pPr>
                      <a:endParaRPr lang="en-GB">
                        <a:highlight>
                          <a:srgbClr val="00FFFF"/>
                        </a:highlight>
                      </a:endParaRPr>
                    </a:p>
                  </a:txBody>
                  <a:tcPr anchor="ctr">
                    <a:solidFill>
                      <a:schemeClr val="accent2">
                        <a:lumMod val="60000"/>
                        <a:lumOff val="40000"/>
                      </a:schemeClr>
                    </a:solidFill>
                  </a:tcPr>
                </a:tc>
                <a:tc gridSpan="2">
                  <a:txBody>
                    <a:bodyPr/>
                    <a:lstStyle/>
                    <a:p>
                      <a:pPr lvl="0">
                        <a:buNone/>
                      </a:pPr>
                      <a:endParaRPr lang="en-GB">
                        <a:highlight>
                          <a:srgbClr val="00FFFF"/>
                        </a:highlight>
                      </a:endParaRPr>
                    </a:p>
                  </a:txBody>
                  <a:tcPr anchor="ctr">
                    <a:solidFill>
                      <a:schemeClr val="tx2">
                        <a:lumMod val="20000"/>
                        <a:lumOff val="80000"/>
                      </a:schemeClr>
                    </a:solidFill>
                  </a:tcPr>
                </a:tc>
                <a:tc hMerge="1">
                  <a:txBody>
                    <a:bodyPr/>
                    <a:lstStyle/>
                    <a:p>
                      <a:endParaRPr lang="en-US"/>
                    </a:p>
                  </a:txBody>
                  <a:tcPr anchor="ctr"/>
                </a:tc>
                <a:extLst>
                  <a:ext uri="{0D108BD9-81ED-4DB2-BD59-A6C34878D82A}">
                    <a16:rowId xmlns:a16="http://schemas.microsoft.com/office/drawing/2014/main" val="4261087550"/>
                  </a:ext>
                </a:extLst>
              </a:tr>
              <a:tr h="657087">
                <a:tc>
                  <a:txBody>
                    <a:bodyPr/>
                    <a:lstStyle/>
                    <a:p>
                      <a:pPr rtl="0"/>
                      <a:r>
                        <a:rPr lang="en-GB"/>
                        <a:t>Requirement Gathering</a:t>
                      </a:r>
                    </a:p>
                  </a:txBody>
                  <a:tcPr anchor="ctr">
                    <a:solidFill>
                      <a:schemeClr val="tx2">
                        <a:lumMod val="20000"/>
                        <a:lumOff val="80000"/>
                      </a:schemeClr>
                    </a:solidFill>
                  </a:tcPr>
                </a:tc>
                <a:tc gridSpan="2">
                  <a:txBody>
                    <a:bodyPr/>
                    <a:lstStyle/>
                    <a:p>
                      <a:pPr lvl="0">
                        <a:buNone/>
                      </a:pPr>
                      <a:endParaRPr lang="en-GB"/>
                    </a:p>
                  </a:txBody>
                  <a:tcPr anchor="ctr">
                    <a:solidFill>
                      <a:srgbClr val="92D050"/>
                    </a:solidFill>
                  </a:tcPr>
                </a:tc>
                <a:tc hMerge="1">
                  <a:txBody>
                    <a:bodyPr/>
                    <a:lstStyle/>
                    <a:p>
                      <a:endParaRPr lang="en-US"/>
                    </a:p>
                  </a:txBody>
                  <a:tcPr anchor="ctr">
                    <a:solidFill>
                      <a:schemeClr val="tx1">
                        <a:lumMod val="50000"/>
                        <a:lumOff val="50000"/>
                      </a:schemeClr>
                    </a:solidFill>
                  </a:tcPr>
                </a:tc>
                <a:tc>
                  <a:txBody>
                    <a:bodyPr/>
                    <a:lstStyle/>
                    <a:p>
                      <a:pPr lvl="0">
                        <a:buNone/>
                      </a:pPr>
                      <a:endParaRPr lang="en-GB"/>
                    </a:p>
                  </a:txBody>
                  <a:tcPr anchor="ctr">
                    <a:solidFill>
                      <a:schemeClr val="tx2">
                        <a:lumMod val="20000"/>
                        <a:lumOff val="80000"/>
                      </a:schemeClr>
                    </a:solidFill>
                  </a:tcPr>
                </a:tc>
                <a:extLst>
                  <a:ext uri="{0D108BD9-81ED-4DB2-BD59-A6C34878D82A}">
                    <a16:rowId xmlns:a16="http://schemas.microsoft.com/office/drawing/2014/main" val="3017957690"/>
                  </a:ext>
                </a:extLst>
              </a:tr>
              <a:tr h="657087">
                <a:tc>
                  <a:txBody>
                    <a:bodyPr/>
                    <a:lstStyle/>
                    <a:p>
                      <a:pPr lvl="0">
                        <a:buNone/>
                      </a:pPr>
                      <a:r>
                        <a:rPr lang="en-GB"/>
                        <a:t>Selecting appropriate Software</a:t>
                      </a:r>
                      <a:endParaRPr lang="en-GB" err="1"/>
                    </a:p>
                  </a:txBody>
                  <a:tcPr anchor="ctr">
                    <a:solidFill>
                      <a:schemeClr val="tx2">
                        <a:lumMod val="20000"/>
                        <a:lumOff val="80000"/>
                      </a:schemeClr>
                    </a:solidFill>
                  </a:tcPr>
                </a:tc>
                <a:tc>
                  <a:txBody>
                    <a:bodyPr/>
                    <a:lstStyle/>
                    <a:p>
                      <a:pPr lvl="0">
                        <a:buNone/>
                      </a:pPr>
                      <a:endParaRPr lang="en-GB"/>
                    </a:p>
                  </a:txBody>
                  <a:tcPr anchor="ctr">
                    <a:solidFill>
                      <a:schemeClr val="accent1">
                        <a:lumMod val="60000"/>
                        <a:lumOff val="4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solidFill>
                      <a:schemeClr val="accent2">
                        <a:lumMod val="20000"/>
                        <a:lumOff val="80000"/>
                      </a:schemeClr>
                    </a:solidFill>
                  </a:tcPr>
                </a:tc>
                <a:extLst>
                  <a:ext uri="{0D108BD9-81ED-4DB2-BD59-A6C34878D82A}">
                    <a16:rowId xmlns:a16="http://schemas.microsoft.com/office/drawing/2014/main" val="3692881747"/>
                  </a:ext>
                </a:extLst>
              </a:tr>
              <a:tr h="508000">
                <a:tc>
                  <a:txBody>
                    <a:bodyPr/>
                    <a:lstStyle/>
                    <a:p>
                      <a:pPr lvl="0">
                        <a:buNone/>
                      </a:pPr>
                      <a:r>
                        <a:rPr lang="en-GB"/>
                        <a:t>Data Visualization</a:t>
                      </a:r>
                    </a:p>
                  </a:txBody>
                  <a:tcPr anchor="ctr">
                    <a:solidFill>
                      <a:schemeClr val="tx2">
                        <a:lumMod val="20000"/>
                        <a:lumOff val="80000"/>
                      </a:schemeClr>
                    </a:solidFill>
                  </a:tcPr>
                </a:tc>
                <a:tc>
                  <a:txBody>
                    <a:bodyPr/>
                    <a:lstStyle/>
                    <a:p>
                      <a:pPr lvl="0">
                        <a:buNone/>
                      </a:pPr>
                      <a:endParaRPr lang="en-GB"/>
                    </a:p>
                  </a:txBody>
                  <a:tcPr anchor="ctr">
                    <a:solidFill>
                      <a:schemeClr val="tx2">
                        <a:lumMod val="20000"/>
                        <a:lumOff val="80000"/>
                      </a:schemeClr>
                    </a:solidFill>
                  </a:tcPr>
                </a:tc>
                <a:tc gridSpan="2">
                  <a:txBody>
                    <a:bodyPr/>
                    <a:lstStyle/>
                    <a:p>
                      <a:pPr lvl="0">
                        <a:buNone/>
                      </a:pPr>
                      <a:endParaRPr lang="en-GB"/>
                    </a:p>
                  </a:txBody>
                  <a:tcPr anchor="ctr">
                    <a:solidFill>
                      <a:schemeClr val="accent4">
                        <a:lumMod val="75000"/>
                      </a:schemeClr>
                    </a:solidFill>
                  </a:tcPr>
                </a:tc>
                <a:tc hMerge="1">
                  <a:txBody>
                    <a:bodyPr/>
                    <a:lstStyle/>
                    <a:p>
                      <a:endParaRPr lang="en-US"/>
                    </a:p>
                  </a:txBody>
                  <a:tcPr anchor="ctr">
                    <a:solidFill>
                      <a:srgbClr val="E8AEC3"/>
                    </a:solidFill>
                  </a:tcPr>
                </a:tc>
                <a:extLst>
                  <a:ext uri="{0D108BD9-81ED-4DB2-BD59-A6C34878D82A}">
                    <a16:rowId xmlns:a16="http://schemas.microsoft.com/office/drawing/2014/main" val="1929489254"/>
                  </a:ext>
                </a:extLst>
              </a:tr>
              <a:tr h="657087">
                <a:tc>
                  <a:txBody>
                    <a:bodyPr/>
                    <a:lstStyle/>
                    <a:p>
                      <a:pPr rtl="0"/>
                      <a:r>
                        <a:rPr lang="en-GB"/>
                        <a:t>Compiling work and summarize </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chemeClr val="accent4">
                        <a:lumMod val="60000"/>
                        <a:lumOff val="40000"/>
                      </a:schemeClr>
                    </a:solidFill>
                  </a:tcPr>
                </a:tc>
                <a:extLst>
                  <a:ext uri="{0D108BD9-81ED-4DB2-BD59-A6C34878D82A}">
                    <a16:rowId xmlns:a16="http://schemas.microsoft.com/office/drawing/2014/main" val="4079224599"/>
                  </a:ext>
                </a:extLst>
              </a:tr>
              <a:tr h="657087">
                <a:tc>
                  <a:txBody>
                    <a:bodyPr/>
                    <a:lstStyle/>
                    <a:p>
                      <a:pPr rtl="0"/>
                      <a:r>
                        <a:rPr lang="en-GB"/>
                        <a:t>Presentation Completion</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chemeClr val="tx2">
                        <a:lumMod val="75000"/>
                      </a:schemeClr>
                    </a:solidFill>
                  </a:tcPr>
                </a:tc>
                <a:extLst>
                  <a:ext uri="{0D108BD9-81ED-4DB2-BD59-A6C34878D82A}">
                    <a16:rowId xmlns:a16="http://schemas.microsoft.com/office/drawing/2014/main" val="3322438463"/>
                  </a:ext>
                </a:extLst>
              </a:tr>
            </a:tbl>
          </a:graphicData>
        </a:graphic>
      </p:graphicFrame>
      <p:sp>
        <p:nvSpPr>
          <p:cNvPr id="3" name="Slide Number Placeholder 2">
            <a:extLst>
              <a:ext uri="{FF2B5EF4-FFF2-40B4-BE49-F238E27FC236}">
                <a16:creationId xmlns:a16="http://schemas.microsoft.com/office/drawing/2014/main" id="{579F7102-6911-9619-8796-7651E498628F}"/>
              </a:ext>
            </a:extLst>
          </p:cNvPr>
          <p:cNvSpPr>
            <a:spLocks noGrp="1"/>
          </p:cNvSpPr>
          <p:nvPr>
            <p:ph type="sldNum" sz="quarter" idx="12"/>
          </p:nvPr>
        </p:nvSpPr>
        <p:spPr/>
        <p:txBody>
          <a:bodyPr/>
          <a:lstStyle/>
          <a:p>
            <a:fld id="{330EA680-D336-4FF7-8B7A-9848BB0A1C32}" type="slidenum">
              <a:rPr lang="en-GB" smtClean="0"/>
              <a:t>39</a:t>
            </a:fld>
            <a:endParaRPr lang="en-US"/>
          </a:p>
        </p:txBody>
      </p:sp>
    </p:spTree>
    <p:extLst>
      <p:ext uri="{BB962C8B-B14F-4D97-AF65-F5344CB8AC3E}">
        <p14:creationId xmlns:p14="http://schemas.microsoft.com/office/powerpoint/2010/main" val="261580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A4BF6-40F9-E6F5-D15B-F6CF6CA54311}"/>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Todos</a:t>
            </a:r>
            <a:endParaRPr lang="en-GB" sz="4000">
              <a:solidFill>
                <a:srgbClr val="FFFFFF"/>
              </a:solidFill>
            </a:endParaRPr>
          </a:p>
        </p:txBody>
      </p:sp>
      <p:sp>
        <p:nvSpPr>
          <p:cNvPr id="3" name="Content Placeholder 2">
            <a:extLst>
              <a:ext uri="{FF2B5EF4-FFF2-40B4-BE49-F238E27FC236}">
                <a16:creationId xmlns:a16="http://schemas.microsoft.com/office/drawing/2014/main" id="{F050988C-0B56-C8FD-8A8E-8EF4016142C3}"/>
              </a:ext>
            </a:extLst>
          </p:cNvPr>
          <p:cNvSpPr>
            <a:spLocks noGrp="1"/>
          </p:cNvSpPr>
          <p:nvPr>
            <p:ph idx="1"/>
          </p:nvPr>
        </p:nvSpPr>
        <p:spPr>
          <a:xfrm>
            <a:off x="1371599" y="2318197"/>
            <a:ext cx="9724031" cy="3683358"/>
          </a:xfrm>
        </p:spPr>
        <p:txBody>
          <a:bodyPr anchor="ctr">
            <a:normAutofit/>
          </a:bodyPr>
          <a:lstStyle/>
          <a:p>
            <a:pPr marL="457200" indent="-457200">
              <a:buAutoNum type="arabicPeriod"/>
            </a:pPr>
            <a:r>
              <a:rPr lang="en-GB" sz="2000">
                <a:cs typeface="Calibri"/>
              </a:rPr>
              <a:t>Selection of data source</a:t>
            </a:r>
          </a:p>
          <a:p>
            <a:pPr marL="457200" indent="-457200">
              <a:buAutoNum type="arabicPeriod"/>
            </a:pPr>
            <a:r>
              <a:rPr lang="en-GB" sz="2000">
                <a:cs typeface="Calibri"/>
              </a:rPr>
              <a:t>Initial data Analysis</a:t>
            </a:r>
          </a:p>
          <a:p>
            <a:pPr marL="457200" indent="-457200">
              <a:buAutoNum type="arabicPeriod"/>
            </a:pPr>
            <a:r>
              <a:rPr lang="en-GB" sz="2000">
                <a:cs typeface="Calibri"/>
              </a:rPr>
              <a:t>Data Cleaning</a:t>
            </a:r>
          </a:p>
          <a:p>
            <a:pPr marL="457200" indent="-457200">
              <a:buAutoNum type="arabicPeriod"/>
            </a:pPr>
            <a:r>
              <a:rPr lang="en-GB" sz="2000">
                <a:cs typeface="Calibri"/>
              </a:rPr>
              <a:t>Model Creation</a:t>
            </a:r>
          </a:p>
          <a:p>
            <a:pPr marL="457200" indent="-457200">
              <a:buAutoNum type="arabicPeriod"/>
            </a:pPr>
            <a:r>
              <a:rPr lang="en-GB" sz="2000">
                <a:cs typeface="Calibri"/>
              </a:rPr>
              <a:t>Generating Insights</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31F79691-93DB-85B1-4209-EF21BFC2A7FF}"/>
              </a:ext>
            </a:extLst>
          </p:cNvPr>
          <p:cNvSpPr>
            <a:spLocks noGrp="1"/>
          </p:cNvSpPr>
          <p:nvPr>
            <p:ph type="sldNum" sz="quarter" idx="12"/>
          </p:nvPr>
        </p:nvSpPr>
        <p:spPr/>
        <p:txBody>
          <a:bodyPr/>
          <a:lstStyle/>
          <a:p>
            <a:fld id="{330EA680-D336-4FF7-8B7A-9848BB0A1C32}" type="slidenum">
              <a:rPr lang="en-GB" smtClean="0"/>
              <a:t>4</a:t>
            </a:fld>
            <a:endParaRPr lang="en-US"/>
          </a:p>
        </p:txBody>
      </p:sp>
    </p:spTree>
    <p:extLst>
      <p:ext uri="{BB962C8B-B14F-4D97-AF65-F5344CB8AC3E}">
        <p14:creationId xmlns:p14="http://schemas.microsoft.com/office/powerpoint/2010/main" val="1059480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A85B8-007A-2483-D469-65BD330B9791}"/>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Visualization Steps</a:t>
            </a:r>
            <a:endParaRPr lang="en-GB" sz="4000">
              <a:solidFill>
                <a:srgbClr val="FFFFFF"/>
              </a:solidFill>
            </a:endParaRPr>
          </a:p>
        </p:txBody>
      </p:sp>
      <p:graphicFrame>
        <p:nvGraphicFramePr>
          <p:cNvPr id="20" name="Content Placeholder 2">
            <a:extLst>
              <a:ext uri="{FF2B5EF4-FFF2-40B4-BE49-F238E27FC236}">
                <a16:creationId xmlns:a16="http://schemas.microsoft.com/office/drawing/2014/main" id="{F8151721-A87C-88A0-E1D0-2875218B55A8}"/>
              </a:ext>
            </a:extLst>
          </p:cNvPr>
          <p:cNvGraphicFramePr>
            <a:graphicFrameLocks noGrp="1"/>
          </p:cNvGraphicFramePr>
          <p:nvPr>
            <p:ph idx="1"/>
            <p:extLst>
              <p:ext uri="{D42A27DB-BD31-4B8C-83A1-F6EECF244321}">
                <p14:modId xmlns:p14="http://schemas.microsoft.com/office/powerpoint/2010/main" val="2398983118"/>
              </p:ext>
            </p:extLst>
          </p:nvPr>
        </p:nvGraphicFramePr>
        <p:xfrm>
          <a:off x="459329" y="2719888"/>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Slide Number Placeholder 33">
            <a:extLst>
              <a:ext uri="{FF2B5EF4-FFF2-40B4-BE49-F238E27FC236}">
                <a16:creationId xmlns:a16="http://schemas.microsoft.com/office/drawing/2014/main" id="{C7E73C13-22C0-8ECC-7436-92B0D84DD979}"/>
              </a:ext>
            </a:extLst>
          </p:cNvPr>
          <p:cNvSpPr>
            <a:spLocks noGrp="1"/>
          </p:cNvSpPr>
          <p:nvPr>
            <p:ph type="sldNum" sz="quarter" idx="12"/>
          </p:nvPr>
        </p:nvSpPr>
        <p:spPr/>
        <p:txBody>
          <a:bodyPr/>
          <a:lstStyle/>
          <a:p>
            <a:fld id="{330EA680-D336-4FF7-8B7A-9848BB0A1C32}" type="slidenum">
              <a:rPr lang="en-GB" smtClean="0"/>
              <a:t>40</a:t>
            </a:fld>
            <a:endParaRPr lang="en-US"/>
          </a:p>
        </p:txBody>
      </p:sp>
    </p:spTree>
    <p:extLst>
      <p:ext uri="{BB962C8B-B14F-4D97-AF65-F5344CB8AC3E}">
        <p14:creationId xmlns:p14="http://schemas.microsoft.com/office/powerpoint/2010/main" val="1607086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Software used for visualization</a:t>
            </a:r>
            <a:endParaRPr lang="en-US"/>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GB" sz="2000">
                <a:cs typeface="Calibri"/>
              </a:rPr>
              <a:t>Python</a:t>
            </a:r>
          </a:p>
          <a:p>
            <a:r>
              <a:rPr lang="en-GB" sz="2000">
                <a:cs typeface="Calibri"/>
              </a:rPr>
              <a:t>Tableau</a:t>
            </a:r>
          </a:p>
          <a:p>
            <a:r>
              <a:rPr lang="en-GB" sz="2000" err="1">
                <a:cs typeface="Calibri"/>
              </a:rPr>
              <a:t>PowerBI</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5A777EF9-D2DA-433E-0F78-B214B212C72F}"/>
              </a:ext>
            </a:extLst>
          </p:cNvPr>
          <p:cNvSpPr>
            <a:spLocks noGrp="1"/>
          </p:cNvSpPr>
          <p:nvPr>
            <p:ph type="sldNum" sz="quarter" idx="12"/>
          </p:nvPr>
        </p:nvSpPr>
        <p:spPr/>
        <p:txBody>
          <a:bodyPr/>
          <a:lstStyle/>
          <a:p>
            <a:fld id="{330EA680-D336-4FF7-8B7A-9848BB0A1C32}" type="slidenum">
              <a:rPr lang="en-GB" smtClean="0"/>
              <a:t>41</a:t>
            </a:fld>
            <a:endParaRPr lang="en-US"/>
          </a:p>
        </p:txBody>
      </p:sp>
    </p:spTree>
    <p:extLst>
      <p:ext uri="{BB962C8B-B14F-4D97-AF65-F5344CB8AC3E}">
        <p14:creationId xmlns:p14="http://schemas.microsoft.com/office/powerpoint/2010/main" val="2241413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39779" y="587178"/>
            <a:ext cx="3438144" cy="1239012"/>
          </a:xfrm>
        </p:spPr>
        <p:txBody>
          <a:bodyPr anchor="ctr">
            <a:normAutofit/>
          </a:bodyPr>
          <a:lstStyle/>
          <a:p>
            <a:r>
              <a:rPr lang="en-GB" sz="2800">
                <a:cs typeface="Calibri Light"/>
              </a:rPr>
              <a:t>Visualization  - DepDelay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92558" y="2073670"/>
            <a:ext cx="3696485" cy="4452656"/>
          </a:xfrm>
        </p:spPr>
        <p:txBody>
          <a:bodyPr vert="horz" lIns="91440" tIns="45720" rIns="91440" bIns="45720" rtlCol="0" anchor="t">
            <a:normAutofit/>
          </a:bodyPr>
          <a:lstStyle/>
          <a:p>
            <a:pPr>
              <a:buNone/>
            </a:pPr>
            <a:endParaRPr lang="en-US" sz="1400">
              <a:cs typeface="Calibri"/>
            </a:endParaRPr>
          </a:p>
          <a:p>
            <a:pPr marL="0" indent="0">
              <a:buNone/>
            </a:pPr>
            <a:r>
              <a:rPr lang="en-US" sz="1800">
                <a:cs typeface="Calibri"/>
              </a:rPr>
              <a:t>We have tried to visualize the data using tableau and chose the </a:t>
            </a:r>
            <a:r>
              <a:rPr lang="en-US" sz="1800" b="1" err="1">
                <a:cs typeface="Calibri"/>
              </a:rPr>
              <a:t>Depdelay</a:t>
            </a:r>
            <a:r>
              <a:rPr lang="en-US" sz="1800" b="1">
                <a:cs typeface="Calibri"/>
              </a:rPr>
              <a:t> </a:t>
            </a:r>
            <a:r>
              <a:rPr lang="en-US" sz="1800">
                <a:cs typeface="Calibri"/>
              </a:rPr>
              <a:t>column to visualize, tried various combination to explain the departure delay and some of the other columns to get some sense of the data of the </a:t>
            </a:r>
            <a:r>
              <a:rPr lang="en-US" sz="1800" b="1" err="1">
                <a:cs typeface="Calibri"/>
              </a:rPr>
              <a:t>Depdelay</a:t>
            </a:r>
            <a:r>
              <a:rPr lang="en-US" sz="1800" b="1">
                <a:cs typeface="Calibri"/>
              </a:rPr>
              <a:t> </a:t>
            </a:r>
            <a:r>
              <a:rPr lang="en-US" sz="1800">
                <a:cs typeface="Calibri"/>
              </a:rPr>
              <a:t>column. </a:t>
            </a:r>
          </a:p>
          <a:p>
            <a:pPr marL="0" indent="0">
              <a:buNone/>
            </a:pPr>
            <a:r>
              <a:rPr lang="en-GB" sz="1800">
                <a:ea typeface="+mn-lt"/>
                <a:cs typeface="+mn-lt"/>
              </a:rPr>
              <a:t>As the data is a time series data, considering Month as one variable to see at in which period, flights had been delayed the most. </a:t>
            </a:r>
          </a:p>
          <a:p>
            <a:pPr marL="0" indent="0">
              <a:buNone/>
            </a:pPr>
            <a:r>
              <a:rPr lang="en-GB" sz="1800">
                <a:cs typeface="Calibri"/>
              </a:rPr>
              <a:t>1 &lt;- Jan, 2 &lt;- Feb, 3 &lt;- Mar, 4 &lt;- Apr, </a:t>
            </a:r>
          </a:p>
          <a:p>
            <a:pPr marL="0" indent="0">
              <a:buNone/>
            </a:pPr>
            <a:r>
              <a:rPr lang="en-GB" sz="1800">
                <a:cs typeface="Calibri"/>
              </a:rPr>
              <a:t>5 &lt;-Jun, 6  &lt;- July.</a:t>
            </a:r>
            <a:endParaRPr lang="en-GB"/>
          </a:p>
          <a:p>
            <a:pPr marL="0" indent="0">
              <a:buNone/>
            </a:pPr>
            <a:endParaRPr lang="en-GB" sz="1800">
              <a:cs typeface="Calibri"/>
            </a:endParaRPr>
          </a:p>
        </p:txBody>
      </p:sp>
      <p:pic>
        <p:nvPicPr>
          <p:cNvPr id="4" name="Picture 4" descr="Chart, line chart&#10;&#10;Description automatically generated">
            <a:extLst>
              <a:ext uri="{FF2B5EF4-FFF2-40B4-BE49-F238E27FC236}">
                <a16:creationId xmlns:a16="http://schemas.microsoft.com/office/drawing/2014/main" id="{949CBB33-B678-0A37-19C1-CB1BE8E88772}"/>
              </a:ext>
            </a:extLst>
          </p:cNvPr>
          <p:cNvPicPr>
            <a:picLocks noChangeAspect="1"/>
          </p:cNvPicPr>
          <p:nvPr/>
        </p:nvPicPr>
        <p:blipFill rotWithShape="1">
          <a:blip r:embed="rId2"/>
          <a:srcRect t="8885" r="119"/>
          <a:stretch/>
        </p:blipFill>
        <p:spPr>
          <a:xfrm>
            <a:off x="4525551" y="1011169"/>
            <a:ext cx="7428312" cy="4996712"/>
          </a:xfrm>
          <a:prstGeom prst="rect">
            <a:avLst/>
          </a:prstGeom>
        </p:spPr>
      </p:pic>
      <p:sp>
        <p:nvSpPr>
          <p:cNvPr id="5" name="Slide Number Placeholder 4">
            <a:extLst>
              <a:ext uri="{FF2B5EF4-FFF2-40B4-BE49-F238E27FC236}">
                <a16:creationId xmlns:a16="http://schemas.microsoft.com/office/drawing/2014/main" id="{44B5D0C3-C5E6-2D8E-A967-8E3715BD0A00}"/>
              </a:ext>
            </a:extLst>
          </p:cNvPr>
          <p:cNvSpPr>
            <a:spLocks noGrp="1"/>
          </p:cNvSpPr>
          <p:nvPr>
            <p:ph type="sldNum" sz="quarter" idx="12"/>
          </p:nvPr>
        </p:nvSpPr>
        <p:spPr/>
        <p:txBody>
          <a:bodyPr/>
          <a:lstStyle/>
          <a:p>
            <a:fld id="{330EA680-D336-4FF7-8B7A-9848BB0A1C32}" type="slidenum">
              <a:rPr lang="en-GB" smtClean="0"/>
              <a:t>42</a:t>
            </a:fld>
            <a:endParaRPr lang="en-US"/>
          </a:p>
        </p:txBody>
      </p:sp>
    </p:spTree>
    <p:extLst>
      <p:ext uri="{BB962C8B-B14F-4D97-AF65-F5344CB8AC3E}">
        <p14:creationId xmlns:p14="http://schemas.microsoft.com/office/powerpoint/2010/main" val="1318194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DepDelay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in ORD has the highest frequency. That means flight that origins from </a:t>
            </a:r>
            <a:r>
              <a:rPr lang="en-US" sz="1800" b="1">
                <a:ea typeface="+mn-lt"/>
                <a:cs typeface="+mn-lt"/>
              </a:rPr>
              <a:t>ORD </a:t>
            </a:r>
            <a:r>
              <a:rPr lang="en-US" sz="1800">
                <a:ea typeface="+mn-lt"/>
                <a:cs typeface="+mn-lt"/>
              </a:rPr>
              <a:t>is delaying often. </a:t>
            </a:r>
            <a:r>
              <a:rPr lang="en-US" sz="1800" b="1">
                <a:ea typeface="+mn-lt"/>
                <a:cs typeface="+mn-lt"/>
              </a:rPr>
              <a:t>ATL </a:t>
            </a:r>
            <a:r>
              <a:rPr lang="en-US" sz="1800">
                <a:ea typeface="+mn-lt"/>
                <a:cs typeface="+mn-lt"/>
              </a:rPr>
              <a:t>has the second frequency in that observation.  </a:t>
            </a:r>
            <a:endParaRPr lang="en-US">
              <a:cs typeface="Calibri" panose="020F0502020204030204"/>
            </a:endParaRPr>
          </a:p>
          <a:p>
            <a:pPr marL="0" indent="0">
              <a:buNone/>
            </a:pPr>
            <a:endParaRPr lang="en-US" sz="1800">
              <a:cs typeface="Calibri"/>
            </a:endParaRPr>
          </a:p>
          <a:p>
            <a:pPr marL="0" indent="0">
              <a:buNone/>
            </a:pPr>
            <a:r>
              <a:rPr lang="en-US" sz="1800" b="1">
                <a:ea typeface="+mn-lt"/>
                <a:cs typeface="+mn-lt"/>
              </a:rPr>
              <a:t>ORD : Chicago O'Hare International Airport in Chicago, Illinois, USA.</a:t>
            </a:r>
          </a:p>
          <a:p>
            <a:pPr marL="0" indent="0">
              <a:buNone/>
            </a:pPr>
            <a:r>
              <a:rPr lang="en-US" sz="1800" b="1">
                <a:ea typeface="+mn-lt"/>
                <a:cs typeface="+mn-lt"/>
              </a:rPr>
              <a:t>ATL : Hartsfield-Jackson Atlanta International Airport, Georgia, USA. </a:t>
            </a:r>
            <a:endParaRPr lang="en-US" sz="1800" b="1">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6A223BFB-1C47-EBB7-E8FC-F8B6132266A8}"/>
              </a:ext>
            </a:extLst>
          </p:cNvPr>
          <p:cNvPicPr>
            <a:picLocks noChangeAspect="1"/>
          </p:cNvPicPr>
          <p:nvPr/>
        </p:nvPicPr>
        <p:blipFill rotWithShape="1">
          <a:blip r:embed="rId2"/>
          <a:srcRect t="8943" r="-143" b="271"/>
          <a:stretch/>
        </p:blipFill>
        <p:spPr>
          <a:xfrm>
            <a:off x="5265136" y="531191"/>
            <a:ext cx="6223630" cy="2962361"/>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76555A11-099D-58A6-D9FE-35BFAAFBE499}"/>
              </a:ext>
            </a:extLst>
          </p:cNvPr>
          <p:cNvPicPr>
            <a:picLocks noChangeAspect="1"/>
          </p:cNvPicPr>
          <p:nvPr/>
        </p:nvPicPr>
        <p:blipFill rotWithShape="1">
          <a:blip r:embed="rId3"/>
          <a:srcRect t="9642" r="-285" b="275"/>
          <a:stretch/>
        </p:blipFill>
        <p:spPr>
          <a:xfrm>
            <a:off x="5265136" y="3640470"/>
            <a:ext cx="6232498" cy="2893631"/>
          </a:xfrm>
          <a:prstGeom prst="rect">
            <a:avLst/>
          </a:prstGeom>
        </p:spPr>
      </p:pic>
      <p:sp>
        <p:nvSpPr>
          <p:cNvPr id="4" name="Slide Number Placeholder 3">
            <a:extLst>
              <a:ext uri="{FF2B5EF4-FFF2-40B4-BE49-F238E27FC236}">
                <a16:creationId xmlns:a16="http://schemas.microsoft.com/office/drawing/2014/main" id="{4B793D1A-EF6D-57D6-3683-139E441A6323}"/>
              </a:ext>
            </a:extLst>
          </p:cNvPr>
          <p:cNvSpPr>
            <a:spLocks noGrp="1"/>
          </p:cNvSpPr>
          <p:nvPr>
            <p:ph type="sldNum" sz="quarter" idx="12"/>
          </p:nvPr>
        </p:nvSpPr>
        <p:spPr/>
        <p:txBody>
          <a:bodyPr/>
          <a:lstStyle/>
          <a:p>
            <a:fld id="{330EA680-D336-4FF7-8B7A-9848BB0A1C32}" type="slidenum">
              <a:rPr lang="en-GB" smtClean="0"/>
              <a:t>43</a:t>
            </a:fld>
            <a:endParaRPr lang="en-US"/>
          </a:p>
        </p:txBody>
      </p:sp>
    </p:spTree>
    <p:extLst>
      <p:ext uri="{BB962C8B-B14F-4D97-AF65-F5344CB8AC3E}">
        <p14:creationId xmlns:p14="http://schemas.microsoft.com/office/powerpoint/2010/main" val="3047969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Destination</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by using dictionaries, we have classified the flights pairing with the origin of departure and destination of arrival in the format of </a:t>
            </a:r>
            <a:r>
              <a:rPr lang="en-US" sz="1800" b="1">
                <a:ea typeface="+mn-lt"/>
                <a:cs typeface="+mn-lt"/>
              </a:rPr>
              <a:t>"</a:t>
            </a:r>
            <a:r>
              <a:rPr lang="en-US" sz="1800" b="1" err="1">
                <a:ea typeface="+mn-lt"/>
                <a:cs typeface="+mn-lt"/>
              </a:rPr>
              <a:t>org_dest</a:t>
            </a:r>
            <a:r>
              <a:rPr lang="en-US" sz="1800" b="1">
                <a:ea typeface="+mn-lt"/>
                <a:cs typeface="+mn-lt"/>
              </a:rPr>
              <a:t> : distance "</a:t>
            </a:r>
            <a:r>
              <a:rPr lang="en-US" sz="1800">
                <a:ea typeface="+mn-lt"/>
                <a:cs typeface="+mn-lt"/>
              </a:rPr>
              <a:t>.</a:t>
            </a:r>
          </a:p>
          <a:p>
            <a:r>
              <a:rPr lang="en-US" sz="1800">
                <a:ea typeface="+mn-lt"/>
                <a:cs typeface="+mn-lt"/>
              </a:rPr>
              <a:t>Keys of the dictionary = </a:t>
            </a:r>
            <a:r>
              <a:rPr lang="en-US" sz="1800" b="1" err="1">
                <a:ea typeface="+mn-lt"/>
                <a:cs typeface="+mn-lt"/>
              </a:rPr>
              <a:t>org_dest</a:t>
            </a:r>
            <a:endParaRPr lang="en-US" sz="1800" b="1">
              <a:ea typeface="+mn-lt"/>
              <a:cs typeface="+mn-lt"/>
            </a:endParaRPr>
          </a:p>
          <a:p>
            <a:r>
              <a:rPr lang="en-US" sz="1800">
                <a:ea typeface="+mn-lt"/>
                <a:cs typeface="+mn-lt"/>
              </a:rPr>
              <a:t>Values of the dictionary = distance</a:t>
            </a:r>
          </a:p>
          <a:p>
            <a:pPr>
              <a:buNone/>
            </a:pPr>
            <a:r>
              <a:rPr lang="en-US" sz="1800">
                <a:ea typeface="+mn-lt"/>
                <a:cs typeface="+mn-lt"/>
              </a:rPr>
              <a:t>Thus, getting a rough idea of highest destination arrivals by a flight in the given time span.</a:t>
            </a:r>
          </a:p>
        </p:txBody>
      </p:sp>
      <p:pic>
        <p:nvPicPr>
          <p:cNvPr id="4" name="Picture 4" descr="Graphical user interface, text, application, email&#10;&#10;Description automatically generated">
            <a:extLst>
              <a:ext uri="{FF2B5EF4-FFF2-40B4-BE49-F238E27FC236}">
                <a16:creationId xmlns:a16="http://schemas.microsoft.com/office/drawing/2014/main" id="{D8047CDE-D919-ADC6-FAA9-D411D5B997D2}"/>
              </a:ext>
            </a:extLst>
          </p:cNvPr>
          <p:cNvPicPr>
            <a:picLocks noChangeAspect="1"/>
          </p:cNvPicPr>
          <p:nvPr/>
        </p:nvPicPr>
        <p:blipFill>
          <a:blip r:embed="rId2"/>
          <a:stretch>
            <a:fillRect/>
          </a:stretch>
        </p:blipFill>
        <p:spPr>
          <a:xfrm>
            <a:off x="4458442" y="600720"/>
            <a:ext cx="7325932" cy="5427651"/>
          </a:xfrm>
          <a:prstGeom prst="rect">
            <a:avLst/>
          </a:prstGeom>
        </p:spPr>
      </p:pic>
      <p:sp>
        <p:nvSpPr>
          <p:cNvPr id="5" name="Slide Number Placeholder 4">
            <a:extLst>
              <a:ext uri="{FF2B5EF4-FFF2-40B4-BE49-F238E27FC236}">
                <a16:creationId xmlns:a16="http://schemas.microsoft.com/office/drawing/2014/main" id="{A1626057-D8B8-4266-60F3-9E3B71F09DC4}"/>
              </a:ext>
            </a:extLst>
          </p:cNvPr>
          <p:cNvSpPr>
            <a:spLocks noGrp="1"/>
          </p:cNvSpPr>
          <p:nvPr>
            <p:ph type="sldNum" sz="quarter" idx="12"/>
          </p:nvPr>
        </p:nvSpPr>
        <p:spPr/>
        <p:txBody>
          <a:bodyPr/>
          <a:lstStyle/>
          <a:p>
            <a:fld id="{330EA680-D336-4FF7-8B7A-9848BB0A1C32}" type="slidenum">
              <a:rPr lang="en-GB" smtClean="0"/>
              <a:t>44</a:t>
            </a:fld>
            <a:endParaRPr lang="en-US"/>
          </a:p>
        </p:txBody>
      </p:sp>
    </p:spTree>
    <p:extLst>
      <p:ext uri="{BB962C8B-B14F-4D97-AF65-F5344CB8AC3E}">
        <p14:creationId xmlns:p14="http://schemas.microsoft.com/office/powerpoint/2010/main" val="1909103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Destination</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endParaRPr lang="en-US" sz="1800">
              <a:ea typeface="+mn-lt"/>
              <a:cs typeface="+mn-lt"/>
            </a:endParaRPr>
          </a:p>
          <a:p>
            <a:pPr>
              <a:buNone/>
            </a:pPr>
            <a:r>
              <a:rPr lang="en-US" sz="1800">
                <a:ea typeface="+mn-lt"/>
                <a:cs typeface="+mn-lt"/>
              </a:rPr>
              <a:t>Graphical representation of the pairing with respect to distance(in kilometers).</a:t>
            </a:r>
            <a:endParaRPr lang="en-US" sz="1800">
              <a:cs typeface="Calibri"/>
            </a:endParaRPr>
          </a:p>
        </p:txBody>
      </p:sp>
      <p:pic>
        <p:nvPicPr>
          <p:cNvPr id="9" name="Picture 9" descr="Chart, bar chart&#10;&#10;Description automatically generated">
            <a:extLst>
              <a:ext uri="{FF2B5EF4-FFF2-40B4-BE49-F238E27FC236}">
                <a16:creationId xmlns:a16="http://schemas.microsoft.com/office/drawing/2014/main" id="{5B9C4103-CA61-C9CF-BF56-5A444A3928F8}"/>
              </a:ext>
            </a:extLst>
          </p:cNvPr>
          <p:cNvPicPr>
            <a:picLocks noChangeAspect="1"/>
          </p:cNvPicPr>
          <p:nvPr/>
        </p:nvPicPr>
        <p:blipFill>
          <a:blip r:embed="rId2"/>
          <a:stretch>
            <a:fillRect/>
          </a:stretch>
        </p:blipFill>
        <p:spPr>
          <a:xfrm>
            <a:off x="4454769" y="231101"/>
            <a:ext cx="6295292" cy="3265736"/>
          </a:xfrm>
          <a:prstGeom prst="rect">
            <a:avLst/>
          </a:prstGeom>
        </p:spPr>
      </p:pic>
      <p:pic>
        <p:nvPicPr>
          <p:cNvPr id="10" name="Picture 10" descr="Chart, bar chart&#10;&#10;Description automatically generated">
            <a:extLst>
              <a:ext uri="{FF2B5EF4-FFF2-40B4-BE49-F238E27FC236}">
                <a16:creationId xmlns:a16="http://schemas.microsoft.com/office/drawing/2014/main" id="{BE292739-3160-560C-7CE5-74D1A7F7D1F7}"/>
              </a:ext>
            </a:extLst>
          </p:cNvPr>
          <p:cNvPicPr>
            <a:picLocks noChangeAspect="1"/>
          </p:cNvPicPr>
          <p:nvPr/>
        </p:nvPicPr>
        <p:blipFill>
          <a:blip r:embed="rId3"/>
          <a:stretch>
            <a:fillRect/>
          </a:stretch>
        </p:blipFill>
        <p:spPr>
          <a:xfrm>
            <a:off x="4501662" y="3493131"/>
            <a:ext cx="6178061" cy="3177644"/>
          </a:xfrm>
          <a:prstGeom prst="rect">
            <a:avLst/>
          </a:prstGeom>
        </p:spPr>
      </p:pic>
      <p:sp>
        <p:nvSpPr>
          <p:cNvPr id="4" name="Slide Number Placeholder 3">
            <a:extLst>
              <a:ext uri="{FF2B5EF4-FFF2-40B4-BE49-F238E27FC236}">
                <a16:creationId xmlns:a16="http://schemas.microsoft.com/office/drawing/2014/main" id="{42FF5B8D-31C9-5A8C-2EC4-51D4B52773D6}"/>
              </a:ext>
            </a:extLst>
          </p:cNvPr>
          <p:cNvSpPr>
            <a:spLocks noGrp="1"/>
          </p:cNvSpPr>
          <p:nvPr>
            <p:ph type="sldNum" sz="quarter" idx="12"/>
          </p:nvPr>
        </p:nvSpPr>
        <p:spPr/>
        <p:txBody>
          <a:bodyPr/>
          <a:lstStyle/>
          <a:p>
            <a:fld id="{330EA680-D336-4FF7-8B7A-9848BB0A1C32}" type="slidenum">
              <a:rPr lang="en-GB" smtClean="0"/>
              <a:t>45</a:t>
            </a:fld>
            <a:endParaRPr lang="en-US"/>
          </a:p>
        </p:txBody>
      </p:sp>
    </p:spTree>
    <p:extLst>
      <p:ext uri="{BB962C8B-B14F-4D97-AF65-F5344CB8AC3E}">
        <p14:creationId xmlns:p14="http://schemas.microsoft.com/office/powerpoint/2010/main" val="493246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Destination</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after the pairing, we created another dictionary stating the frequency of destination in the whole data set. </a:t>
            </a:r>
          </a:p>
          <a:p>
            <a:pPr>
              <a:buNone/>
            </a:pPr>
            <a:endParaRPr lang="en-US" sz="1800">
              <a:cs typeface="Calibri"/>
            </a:endParaRPr>
          </a:p>
        </p:txBody>
      </p:sp>
      <p:pic>
        <p:nvPicPr>
          <p:cNvPr id="6" name="Picture 6" descr="Graphical user interface, text, application, email&#10;&#10;Description automatically generated">
            <a:extLst>
              <a:ext uri="{FF2B5EF4-FFF2-40B4-BE49-F238E27FC236}">
                <a16:creationId xmlns:a16="http://schemas.microsoft.com/office/drawing/2014/main" id="{A726AF45-769E-1465-3B80-079CC73B23AE}"/>
              </a:ext>
            </a:extLst>
          </p:cNvPr>
          <p:cNvPicPr>
            <a:picLocks noChangeAspect="1"/>
          </p:cNvPicPr>
          <p:nvPr/>
        </p:nvPicPr>
        <p:blipFill>
          <a:blip r:embed="rId2"/>
          <a:stretch>
            <a:fillRect/>
          </a:stretch>
        </p:blipFill>
        <p:spPr>
          <a:xfrm>
            <a:off x="4861755" y="264531"/>
            <a:ext cx="6675078" cy="5776949"/>
          </a:xfrm>
          <a:prstGeom prst="rect">
            <a:avLst/>
          </a:prstGeom>
        </p:spPr>
      </p:pic>
      <p:sp>
        <p:nvSpPr>
          <p:cNvPr id="4" name="Slide Number Placeholder 3">
            <a:extLst>
              <a:ext uri="{FF2B5EF4-FFF2-40B4-BE49-F238E27FC236}">
                <a16:creationId xmlns:a16="http://schemas.microsoft.com/office/drawing/2014/main" id="{B7463E67-250C-CCA7-7721-1FDBC8B981AA}"/>
              </a:ext>
            </a:extLst>
          </p:cNvPr>
          <p:cNvSpPr>
            <a:spLocks noGrp="1"/>
          </p:cNvSpPr>
          <p:nvPr>
            <p:ph type="sldNum" sz="quarter" idx="12"/>
          </p:nvPr>
        </p:nvSpPr>
        <p:spPr/>
        <p:txBody>
          <a:bodyPr/>
          <a:lstStyle/>
          <a:p>
            <a:fld id="{330EA680-D336-4FF7-8B7A-9848BB0A1C32}" type="slidenum">
              <a:rPr lang="en-GB" smtClean="0"/>
              <a:t>46</a:t>
            </a:fld>
            <a:endParaRPr lang="en-US"/>
          </a:p>
        </p:txBody>
      </p:sp>
    </p:spTree>
    <p:extLst>
      <p:ext uri="{BB962C8B-B14F-4D97-AF65-F5344CB8AC3E}">
        <p14:creationId xmlns:p14="http://schemas.microsoft.com/office/powerpoint/2010/main" val="419687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Destination</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92558" y="2439012"/>
            <a:ext cx="3911132" cy="4291229"/>
          </a:xfrm>
        </p:spPr>
        <p:txBody>
          <a:bodyPr vert="horz" lIns="91440" tIns="45720" rIns="91440" bIns="45720" rtlCol="0" anchor="t">
            <a:normAutofit lnSpcReduction="10000"/>
          </a:bodyPr>
          <a:lstStyle/>
          <a:p>
            <a:pPr>
              <a:buNone/>
            </a:pPr>
            <a:r>
              <a:rPr lang="en-US" sz="1800">
                <a:ea typeface="+mn-lt"/>
                <a:cs typeface="+mn-lt"/>
              </a:rPr>
              <a:t>Finally, we shortened the information of most visited places into top 5 places of destination which are:-</a:t>
            </a:r>
          </a:p>
          <a:p>
            <a:pPr marL="342900" indent="-342900">
              <a:buAutoNum type="arabicPeriod"/>
            </a:pPr>
            <a:r>
              <a:rPr lang="en-US" sz="1800" b="1">
                <a:cs typeface="Calibri"/>
              </a:rPr>
              <a:t>ORD: Chicago O'Hare International Airport in Chicago, Illinois, USA.</a:t>
            </a:r>
            <a:endParaRPr lang="en-US" sz="1800" b="1">
              <a:ea typeface="+mn-lt"/>
              <a:cs typeface="+mn-lt"/>
            </a:endParaRPr>
          </a:p>
          <a:p>
            <a:pPr marL="342900" indent="-342900">
              <a:buAutoNum type="arabicPeriod"/>
            </a:pPr>
            <a:r>
              <a:rPr lang="en-US" sz="1800" b="1">
                <a:cs typeface="Calibri"/>
              </a:rPr>
              <a:t>ATL : Hartsfield-Jackson Atlanta International Airport, </a:t>
            </a:r>
            <a:r>
              <a:rPr lang="en-US" sz="1800" b="1">
                <a:ea typeface="+mn-lt"/>
                <a:cs typeface="+mn-lt"/>
              </a:rPr>
              <a:t>Atlanta, Georgia, USA.</a:t>
            </a:r>
            <a:r>
              <a:rPr lang="en-US" sz="1800" b="1">
                <a:cs typeface="Calibri"/>
              </a:rPr>
              <a:t> </a:t>
            </a:r>
          </a:p>
          <a:p>
            <a:pPr marL="342900" indent="-342900">
              <a:buAutoNum type="arabicPeriod"/>
            </a:pPr>
            <a:r>
              <a:rPr lang="en-US" sz="1800" b="1">
                <a:cs typeface="Calibri"/>
              </a:rPr>
              <a:t>DFW: </a:t>
            </a:r>
            <a:r>
              <a:rPr lang="en-US" sz="1800" b="1">
                <a:ea typeface="+mn-lt"/>
                <a:cs typeface="+mn-lt"/>
              </a:rPr>
              <a:t>Dallas/Fort Worth International Airport, USA</a:t>
            </a:r>
          </a:p>
          <a:p>
            <a:pPr marL="342900" indent="-342900">
              <a:buAutoNum type="arabicPeriod"/>
            </a:pPr>
            <a:r>
              <a:rPr lang="en-US" sz="1800" b="1">
                <a:cs typeface="Calibri"/>
              </a:rPr>
              <a:t>DEN: </a:t>
            </a:r>
            <a:r>
              <a:rPr lang="en-US" sz="1800" b="1">
                <a:ea typeface="+mn-lt"/>
                <a:cs typeface="+mn-lt"/>
              </a:rPr>
              <a:t>Denver International Airport, Colorado, USA.</a:t>
            </a:r>
          </a:p>
          <a:p>
            <a:pPr marL="342900" indent="-342900">
              <a:buAutoNum type="arabicPeriod"/>
            </a:pPr>
            <a:r>
              <a:rPr lang="en-US" sz="1800" b="1">
                <a:cs typeface="Calibri"/>
              </a:rPr>
              <a:t>LAX:</a:t>
            </a:r>
            <a:r>
              <a:rPr lang="en-US" sz="1800" b="1">
                <a:ea typeface="+mn-lt"/>
                <a:cs typeface="+mn-lt"/>
              </a:rPr>
              <a:t> Los Angeles International Airport</a:t>
            </a:r>
            <a:r>
              <a:rPr lang="en-US" sz="1800" b="1"/>
              <a:t>, Los Angeles, USA.</a:t>
            </a:r>
            <a:endParaRPr lang="en-US" b="1">
              <a:cs typeface="Calibri"/>
            </a:endParaRPr>
          </a:p>
          <a:p>
            <a:pPr marL="342900" indent="-342900">
              <a:buAutoNum type="arabicPeriod"/>
            </a:pPr>
            <a:endParaRPr lang="en-US" sz="1800">
              <a:cs typeface="Calibri"/>
            </a:endParaRPr>
          </a:p>
          <a:p>
            <a:pPr marL="0" indent="0">
              <a:buNone/>
            </a:pPr>
            <a:endParaRPr lang="en-US" sz="1800">
              <a:cs typeface="Calibri"/>
            </a:endParaRPr>
          </a:p>
          <a:p>
            <a:pPr>
              <a:buNone/>
            </a:pPr>
            <a:endParaRPr lang="en-US" sz="1800">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1B8350F9-427A-E0FD-ECFF-8DE8B3382EBD}"/>
              </a:ext>
            </a:extLst>
          </p:cNvPr>
          <p:cNvPicPr>
            <a:picLocks noChangeAspect="1"/>
          </p:cNvPicPr>
          <p:nvPr/>
        </p:nvPicPr>
        <p:blipFill>
          <a:blip r:embed="rId2"/>
          <a:stretch>
            <a:fillRect/>
          </a:stretch>
        </p:blipFill>
        <p:spPr>
          <a:xfrm>
            <a:off x="4818345" y="338380"/>
            <a:ext cx="6585397" cy="2124541"/>
          </a:xfrm>
          <a:prstGeom prst="rect">
            <a:avLst/>
          </a:prstGeom>
        </p:spPr>
      </p:pic>
      <p:pic>
        <p:nvPicPr>
          <p:cNvPr id="5" name="Picture 6" descr="Chart, bar chart&#10;&#10;Description automatically generated">
            <a:extLst>
              <a:ext uri="{FF2B5EF4-FFF2-40B4-BE49-F238E27FC236}">
                <a16:creationId xmlns:a16="http://schemas.microsoft.com/office/drawing/2014/main" id="{BBD1AA78-1626-02DC-1422-F876492D82FC}"/>
              </a:ext>
            </a:extLst>
          </p:cNvPr>
          <p:cNvPicPr>
            <a:picLocks noChangeAspect="1"/>
          </p:cNvPicPr>
          <p:nvPr/>
        </p:nvPicPr>
        <p:blipFill>
          <a:blip r:embed="rId3"/>
          <a:stretch>
            <a:fillRect/>
          </a:stretch>
        </p:blipFill>
        <p:spPr>
          <a:xfrm>
            <a:off x="4820992" y="2402467"/>
            <a:ext cx="7164946" cy="4221012"/>
          </a:xfrm>
          <a:prstGeom prst="rect">
            <a:avLst/>
          </a:prstGeom>
        </p:spPr>
      </p:pic>
      <p:sp>
        <p:nvSpPr>
          <p:cNvPr id="6" name="Slide Number Placeholder 5">
            <a:extLst>
              <a:ext uri="{FF2B5EF4-FFF2-40B4-BE49-F238E27FC236}">
                <a16:creationId xmlns:a16="http://schemas.microsoft.com/office/drawing/2014/main" id="{967B7772-C13A-C16D-ABC2-E67C1B472DF0}"/>
              </a:ext>
            </a:extLst>
          </p:cNvPr>
          <p:cNvSpPr>
            <a:spLocks noGrp="1"/>
          </p:cNvSpPr>
          <p:nvPr>
            <p:ph type="sldNum" sz="quarter" idx="12"/>
          </p:nvPr>
        </p:nvSpPr>
        <p:spPr/>
        <p:txBody>
          <a:bodyPr/>
          <a:lstStyle/>
          <a:p>
            <a:fld id="{330EA680-D336-4FF7-8B7A-9848BB0A1C32}" type="slidenum">
              <a:rPr lang="en-GB" smtClean="0"/>
              <a:t>47</a:t>
            </a:fld>
            <a:endParaRPr lang="en-US"/>
          </a:p>
        </p:txBody>
      </p:sp>
    </p:spTree>
    <p:extLst>
      <p:ext uri="{BB962C8B-B14F-4D97-AF65-F5344CB8AC3E}">
        <p14:creationId xmlns:p14="http://schemas.microsoft.com/office/powerpoint/2010/main" val="387001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Visualization  - Distance</a:t>
            </a:r>
            <a:r>
              <a:rPr lang="en-US" sz="4000">
                <a:solidFill>
                  <a:srgbClr val="FFFFFF"/>
                </a:solidFill>
              </a:rPr>
              <a:t> by Origin</a:t>
            </a:r>
            <a:endParaRPr lang="en-US" sz="4000" kern="1200">
              <a:solidFill>
                <a:srgbClr val="FFFFFF"/>
              </a:solidFill>
              <a:latin typeface="+mj-lt"/>
              <a:ea typeface="+mj-ea"/>
              <a:cs typeface="+mj-cs"/>
            </a:endParaRPr>
          </a:p>
        </p:txBody>
      </p:sp>
      <p:pic>
        <p:nvPicPr>
          <p:cNvPr id="4" name="Picture 4" descr="Chart&#10;&#10;Description automatically generated">
            <a:extLst>
              <a:ext uri="{FF2B5EF4-FFF2-40B4-BE49-F238E27FC236}">
                <a16:creationId xmlns:a16="http://schemas.microsoft.com/office/drawing/2014/main" id="{5FAD57D6-A641-7080-8750-CF6879651BBF}"/>
              </a:ext>
            </a:extLst>
          </p:cNvPr>
          <p:cNvPicPr>
            <a:picLocks noChangeAspect="1"/>
          </p:cNvPicPr>
          <p:nvPr/>
        </p:nvPicPr>
        <p:blipFill rotWithShape="1">
          <a:blip r:embed="rId2"/>
          <a:srcRect l="17121" t="27178" r="49416" b="18465"/>
          <a:stretch/>
        </p:blipFill>
        <p:spPr>
          <a:xfrm>
            <a:off x="5757572" y="1791025"/>
            <a:ext cx="5355129" cy="4590705"/>
          </a:xfrm>
          <a:prstGeom prst="rect">
            <a:avLst/>
          </a:prstGeom>
        </p:spPr>
      </p:pic>
      <p:sp>
        <p:nvSpPr>
          <p:cNvPr id="7" name="TextBox 6">
            <a:extLst>
              <a:ext uri="{FF2B5EF4-FFF2-40B4-BE49-F238E27FC236}">
                <a16:creationId xmlns:a16="http://schemas.microsoft.com/office/drawing/2014/main" id="{20971A36-5AD7-EA5C-1D70-40EF3AB5821C}"/>
              </a:ext>
            </a:extLst>
          </p:cNvPr>
          <p:cNvSpPr txBox="1"/>
          <p:nvPr/>
        </p:nvSpPr>
        <p:spPr>
          <a:xfrm>
            <a:off x="807903" y="2203373"/>
            <a:ext cx="4388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The visualization shown on the right is done using Power BI tool, and the insights can be seen at the bottom of the graph. </a:t>
            </a:r>
          </a:p>
        </p:txBody>
      </p:sp>
      <p:sp>
        <p:nvSpPr>
          <p:cNvPr id="3" name="Slide Number Placeholder 2">
            <a:extLst>
              <a:ext uri="{FF2B5EF4-FFF2-40B4-BE49-F238E27FC236}">
                <a16:creationId xmlns:a16="http://schemas.microsoft.com/office/drawing/2014/main" id="{4CA15DC7-59BB-FAB3-8604-695E87F0C296}"/>
              </a:ext>
            </a:extLst>
          </p:cNvPr>
          <p:cNvSpPr>
            <a:spLocks noGrp="1"/>
          </p:cNvSpPr>
          <p:nvPr>
            <p:ph type="sldNum" sz="quarter" idx="12"/>
          </p:nvPr>
        </p:nvSpPr>
        <p:spPr/>
        <p:txBody>
          <a:bodyPr/>
          <a:lstStyle/>
          <a:p>
            <a:fld id="{330EA680-D336-4FF7-8B7A-9848BB0A1C32}" type="slidenum">
              <a:rPr lang="en-GB" smtClean="0"/>
              <a:t>48</a:t>
            </a:fld>
            <a:endParaRPr lang="en-US"/>
          </a:p>
        </p:txBody>
      </p:sp>
    </p:spTree>
    <p:extLst>
      <p:ext uri="{BB962C8B-B14F-4D97-AF65-F5344CB8AC3E}">
        <p14:creationId xmlns:p14="http://schemas.microsoft.com/office/powerpoint/2010/main" val="3218250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F57DDE-59EB-842D-701A-470E81D1A4BB}"/>
              </a:ext>
            </a:extLst>
          </p:cNvPr>
          <p:cNvSpPr>
            <a:spLocks noGrp="1"/>
          </p:cNvSpPr>
          <p:nvPr>
            <p:ph type="title"/>
          </p:nvPr>
        </p:nvSpPr>
        <p:spPr>
          <a:xfrm>
            <a:off x="699713" y="248038"/>
            <a:ext cx="10772733" cy="1159200"/>
          </a:xfrm>
        </p:spPr>
        <p:txBody>
          <a:bodyPr vert="horz" lIns="91440" tIns="45720" rIns="91440" bIns="45720" rtlCol="0" anchor="ctr">
            <a:normAutofit fontScale="90000"/>
          </a:bodyPr>
          <a:lstStyle/>
          <a:p>
            <a:r>
              <a:rPr lang="en-US" sz="4000">
                <a:solidFill>
                  <a:srgbClr val="FFFFFF"/>
                </a:solidFill>
                <a:cs typeface="Calibri Light"/>
              </a:rPr>
              <a:t>Visualization – Distance by Day, Week and </a:t>
            </a:r>
            <a:r>
              <a:rPr lang="en-US" sz="4000" err="1">
                <a:solidFill>
                  <a:srgbClr val="FFFFFF"/>
                </a:solidFill>
                <a:cs typeface="Calibri Light"/>
              </a:rPr>
              <a:t>UniqueCarrier</a:t>
            </a:r>
            <a:endParaRPr lang="en-US" sz="4000" kern="1200" err="1">
              <a:solidFill>
                <a:srgbClr val="FFFFFF"/>
              </a:solidFill>
              <a:latin typeface="+mj-lt"/>
              <a:ea typeface="+mj-ea"/>
              <a:cs typeface="+mj-cs"/>
            </a:endParaRPr>
          </a:p>
        </p:txBody>
      </p:sp>
      <p:pic>
        <p:nvPicPr>
          <p:cNvPr id="6" name="Picture 4" descr="Chart&#10;&#10;Description automatically generated">
            <a:extLst>
              <a:ext uri="{FF2B5EF4-FFF2-40B4-BE49-F238E27FC236}">
                <a16:creationId xmlns:a16="http://schemas.microsoft.com/office/drawing/2014/main" id="{D4F16D77-D080-47AC-4D1E-EBECF95717B2}"/>
              </a:ext>
            </a:extLst>
          </p:cNvPr>
          <p:cNvPicPr>
            <a:picLocks noChangeAspect="1"/>
          </p:cNvPicPr>
          <p:nvPr/>
        </p:nvPicPr>
        <p:blipFill rotWithShape="1">
          <a:blip r:embed="rId2"/>
          <a:srcRect l="49546" t="25934" r="-130" b="12656"/>
          <a:stretch/>
        </p:blipFill>
        <p:spPr>
          <a:xfrm>
            <a:off x="5604242" y="1929570"/>
            <a:ext cx="5867659" cy="4452160"/>
          </a:xfrm>
          <a:prstGeom prst="rect">
            <a:avLst/>
          </a:prstGeom>
        </p:spPr>
      </p:pic>
      <p:sp>
        <p:nvSpPr>
          <p:cNvPr id="3" name="TextBox 2">
            <a:extLst>
              <a:ext uri="{FF2B5EF4-FFF2-40B4-BE49-F238E27FC236}">
                <a16:creationId xmlns:a16="http://schemas.microsoft.com/office/drawing/2014/main" id="{3C4C7512-C424-9D56-5FF8-76B507F40141}"/>
              </a:ext>
            </a:extLst>
          </p:cNvPr>
          <p:cNvSpPr txBox="1"/>
          <p:nvPr/>
        </p:nvSpPr>
        <p:spPr>
          <a:xfrm>
            <a:off x="170762" y="1832472"/>
            <a:ext cx="500165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The visualization shown on the right is done using Power BI tool, here you can see that the attributes like origin and distance is chosen for visualization. </a:t>
            </a:r>
            <a:endParaRPr lang="en-US"/>
          </a:p>
          <a:p>
            <a:pPr algn="just"/>
            <a:r>
              <a:rPr lang="en-GB"/>
              <a:t>From the visualisation, sum of distances in more on </a:t>
            </a:r>
            <a:r>
              <a:rPr lang="en-GB" b="1"/>
              <a:t>5th day of the week</a:t>
            </a:r>
            <a:r>
              <a:rPr lang="en-GB"/>
              <a:t>, hence this can be thought of that more flights fly on that day of the week as compared to the rest days in the week.   And a similar analysis can be drawn from the sum of distance by month graph, that busiest month is the </a:t>
            </a:r>
            <a:r>
              <a:rPr lang="en-GB" b="1"/>
              <a:t>March</a:t>
            </a:r>
            <a:r>
              <a:rPr lang="en-GB"/>
              <a:t> as most travels are being held at that time.</a:t>
            </a:r>
            <a:endParaRPr lang="en-GB">
              <a:cs typeface="Calibri"/>
            </a:endParaRPr>
          </a:p>
          <a:p>
            <a:pPr algn="just"/>
            <a:r>
              <a:rPr lang="en-GB">
                <a:cs typeface="Calibri"/>
              </a:rPr>
              <a:t>In short, two conclusions can be drawn from this, first more flights fly on these time intervals hence distance is more, other being that farthest distance flights are flying in this time interval, hence distance travelled is more. </a:t>
            </a:r>
          </a:p>
        </p:txBody>
      </p:sp>
      <p:sp>
        <p:nvSpPr>
          <p:cNvPr id="4" name="Slide Number Placeholder 3">
            <a:extLst>
              <a:ext uri="{FF2B5EF4-FFF2-40B4-BE49-F238E27FC236}">
                <a16:creationId xmlns:a16="http://schemas.microsoft.com/office/drawing/2014/main" id="{61AADF99-9405-324A-E854-BCCBD52914E2}"/>
              </a:ext>
            </a:extLst>
          </p:cNvPr>
          <p:cNvSpPr>
            <a:spLocks noGrp="1"/>
          </p:cNvSpPr>
          <p:nvPr>
            <p:ph type="sldNum" sz="quarter" idx="12"/>
          </p:nvPr>
        </p:nvSpPr>
        <p:spPr/>
        <p:txBody>
          <a:bodyPr/>
          <a:lstStyle/>
          <a:p>
            <a:fld id="{330EA680-D336-4FF7-8B7A-9848BB0A1C32}" type="slidenum">
              <a:rPr lang="en-GB" smtClean="0"/>
              <a:t>49</a:t>
            </a:fld>
            <a:endParaRPr lang="en-US"/>
          </a:p>
        </p:txBody>
      </p:sp>
    </p:spTree>
    <p:extLst>
      <p:ext uri="{BB962C8B-B14F-4D97-AF65-F5344CB8AC3E}">
        <p14:creationId xmlns:p14="http://schemas.microsoft.com/office/powerpoint/2010/main" val="2259519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44C50-4273-8503-0E80-C68C0CA8F18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Team Structure</a:t>
            </a:r>
            <a:endParaRPr lang="en-GB" sz="4000">
              <a:solidFill>
                <a:srgbClr val="FFFFFF"/>
              </a:solidFill>
            </a:endParaRPr>
          </a:p>
        </p:txBody>
      </p:sp>
      <p:graphicFrame>
        <p:nvGraphicFramePr>
          <p:cNvPr id="4" name="Diagram 4">
            <a:extLst>
              <a:ext uri="{FF2B5EF4-FFF2-40B4-BE49-F238E27FC236}">
                <a16:creationId xmlns:a16="http://schemas.microsoft.com/office/drawing/2014/main" id="{088B6230-E90B-5BE6-2E23-A04EF8C5822C}"/>
              </a:ext>
            </a:extLst>
          </p:cNvPr>
          <p:cNvGraphicFramePr>
            <a:graphicFrameLocks noGrp="1"/>
          </p:cNvGraphicFramePr>
          <p:nvPr>
            <p:ph idx="1"/>
            <p:extLst>
              <p:ext uri="{D42A27DB-BD31-4B8C-83A1-F6EECF244321}">
                <p14:modId xmlns:p14="http://schemas.microsoft.com/office/powerpoint/2010/main" val="4208322086"/>
              </p:ext>
            </p:extLst>
          </p:nvPr>
        </p:nvGraphicFramePr>
        <p:xfrm>
          <a:off x="746393" y="171545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Slide Number Placeholder 50">
            <a:extLst>
              <a:ext uri="{FF2B5EF4-FFF2-40B4-BE49-F238E27FC236}">
                <a16:creationId xmlns:a16="http://schemas.microsoft.com/office/drawing/2014/main" id="{ABF33606-7999-0921-34C2-FD74948A76CC}"/>
              </a:ext>
            </a:extLst>
          </p:cNvPr>
          <p:cNvSpPr>
            <a:spLocks noGrp="1"/>
          </p:cNvSpPr>
          <p:nvPr>
            <p:ph type="sldNum" sz="quarter" idx="12"/>
          </p:nvPr>
        </p:nvSpPr>
        <p:spPr/>
        <p:txBody>
          <a:bodyPr/>
          <a:lstStyle/>
          <a:p>
            <a:fld id="{330EA680-D336-4FF7-8B7A-9848BB0A1C32}" type="slidenum">
              <a:rPr lang="en-GB" smtClean="0"/>
              <a:t>5</a:t>
            </a:fld>
            <a:endParaRPr lang="en-US"/>
          </a:p>
        </p:txBody>
      </p:sp>
    </p:spTree>
    <p:extLst>
      <p:ext uri="{BB962C8B-B14F-4D97-AF65-F5344CB8AC3E}">
        <p14:creationId xmlns:p14="http://schemas.microsoft.com/office/powerpoint/2010/main" val="1559768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8B90B-8922-2E8A-FC52-AF8A6191209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cs typeface="Calibri Light"/>
              </a:rPr>
              <a:t>Visualization  - Power BI Analysis</a:t>
            </a:r>
            <a:endParaRPr lang="en-US" sz="4000">
              <a:solidFill>
                <a:srgbClr val="FFFFFF"/>
              </a:solidFill>
            </a:endParaRPr>
          </a:p>
        </p:txBody>
      </p:sp>
      <p:pic>
        <p:nvPicPr>
          <p:cNvPr id="10" name="Picture 10" descr="Chart, bar chart&#10;&#10;Description automatically generated">
            <a:extLst>
              <a:ext uri="{FF2B5EF4-FFF2-40B4-BE49-F238E27FC236}">
                <a16:creationId xmlns:a16="http://schemas.microsoft.com/office/drawing/2014/main" id="{01ADB3DC-3C03-80AC-19CC-2614F01D43B3}"/>
              </a:ext>
            </a:extLst>
          </p:cNvPr>
          <p:cNvPicPr>
            <a:picLocks noChangeAspect="1"/>
          </p:cNvPicPr>
          <p:nvPr/>
        </p:nvPicPr>
        <p:blipFill rotWithShape="1">
          <a:blip r:embed="rId2"/>
          <a:srcRect l="28057" t="11111" r="25354" b="7613"/>
          <a:stretch/>
        </p:blipFill>
        <p:spPr>
          <a:xfrm>
            <a:off x="478944" y="1826522"/>
            <a:ext cx="5273797" cy="4770074"/>
          </a:xfrm>
          <a:prstGeom prst="rect">
            <a:avLst/>
          </a:prstGeom>
        </p:spPr>
      </p:pic>
      <p:pic>
        <p:nvPicPr>
          <p:cNvPr id="9" name="Picture 9" descr="Chart, waterfall chart&#10;&#10;Description automatically generated">
            <a:extLst>
              <a:ext uri="{FF2B5EF4-FFF2-40B4-BE49-F238E27FC236}">
                <a16:creationId xmlns:a16="http://schemas.microsoft.com/office/drawing/2014/main" id="{8603A567-ADF3-F56B-C5E2-8E67A573DC2F}"/>
              </a:ext>
            </a:extLst>
          </p:cNvPr>
          <p:cNvPicPr>
            <a:picLocks noChangeAspect="1"/>
          </p:cNvPicPr>
          <p:nvPr/>
        </p:nvPicPr>
        <p:blipFill rotWithShape="1">
          <a:blip r:embed="rId3"/>
          <a:srcRect l="29136" t="9468" r="25078" b="8970"/>
          <a:stretch/>
        </p:blipFill>
        <p:spPr>
          <a:xfrm>
            <a:off x="5898229" y="1779404"/>
            <a:ext cx="5968816" cy="4822461"/>
          </a:xfrm>
          <a:prstGeom prst="rect">
            <a:avLst/>
          </a:prstGeom>
        </p:spPr>
      </p:pic>
      <p:sp>
        <p:nvSpPr>
          <p:cNvPr id="3" name="Slide Number Placeholder 2">
            <a:extLst>
              <a:ext uri="{FF2B5EF4-FFF2-40B4-BE49-F238E27FC236}">
                <a16:creationId xmlns:a16="http://schemas.microsoft.com/office/drawing/2014/main" id="{DBC02174-97D2-49A8-0451-28CC28CF24ED}"/>
              </a:ext>
            </a:extLst>
          </p:cNvPr>
          <p:cNvSpPr>
            <a:spLocks noGrp="1"/>
          </p:cNvSpPr>
          <p:nvPr>
            <p:ph type="sldNum" sz="quarter" idx="12"/>
          </p:nvPr>
        </p:nvSpPr>
        <p:spPr/>
        <p:txBody>
          <a:bodyPr/>
          <a:lstStyle/>
          <a:p>
            <a:fld id="{330EA680-D336-4FF7-8B7A-9848BB0A1C32}" type="slidenum">
              <a:rPr lang="en-GB" smtClean="0"/>
              <a:t>50</a:t>
            </a:fld>
            <a:endParaRPr lang="en-US"/>
          </a:p>
        </p:txBody>
      </p:sp>
    </p:spTree>
    <p:extLst>
      <p:ext uri="{BB962C8B-B14F-4D97-AF65-F5344CB8AC3E}">
        <p14:creationId xmlns:p14="http://schemas.microsoft.com/office/powerpoint/2010/main" val="3074131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A8A1F-3E7D-C4CF-B0CF-1753ECF568B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ea typeface="+mj-lt"/>
                <a:cs typeface="+mj-lt"/>
              </a:rPr>
              <a:t>Visualization  - Power BI Analysis</a:t>
            </a:r>
            <a:endParaRPr lang="en-US" sz="4000">
              <a:ea typeface="+mj-lt"/>
              <a:cs typeface="+mj-lt"/>
            </a:endParaRPr>
          </a:p>
        </p:txBody>
      </p:sp>
      <p:pic>
        <p:nvPicPr>
          <p:cNvPr id="7" name="Picture 7" descr="Graphical user interface, application&#10;&#10;Description automatically generated">
            <a:extLst>
              <a:ext uri="{FF2B5EF4-FFF2-40B4-BE49-F238E27FC236}">
                <a16:creationId xmlns:a16="http://schemas.microsoft.com/office/drawing/2014/main" id="{33116E30-CE89-45A7-A161-28E3810425FA}"/>
              </a:ext>
            </a:extLst>
          </p:cNvPr>
          <p:cNvPicPr>
            <a:picLocks noGrp="1" noChangeAspect="1"/>
          </p:cNvPicPr>
          <p:nvPr>
            <p:ph idx="1"/>
          </p:nvPr>
        </p:nvPicPr>
        <p:blipFill rotWithShape="1">
          <a:blip r:embed="rId2"/>
          <a:srcRect l="28722" t="10126" r="25692" b="6329"/>
          <a:stretch/>
        </p:blipFill>
        <p:spPr>
          <a:xfrm>
            <a:off x="571807" y="1847399"/>
            <a:ext cx="5410728" cy="4519554"/>
          </a:xfrm>
          <a:prstGeom prst="rect">
            <a:avLst/>
          </a:prstGeom>
        </p:spPr>
      </p:pic>
      <p:pic>
        <p:nvPicPr>
          <p:cNvPr id="9" name="Picture 9" descr="Chart, bar chart&#10;&#10;Description automatically generated">
            <a:extLst>
              <a:ext uri="{FF2B5EF4-FFF2-40B4-BE49-F238E27FC236}">
                <a16:creationId xmlns:a16="http://schemas.microsoft.com/office/drawing/2014/main" id="{91A8C0CF-F0D7-90A4-22DE-92F5A4AAE2B0}"/>
              </a:ext>
            </a:extLst>
          </p:cNvPr>
          <p:cNvPicPr>
            <a:picLocks noChangeAspect="1"/>
          </p:cNvPicPr>
          <p:nvPr/>
        </p:nvPicPr>
        <p:blipFill rotWithShape="1">
          <a:blip r:embed="rId3"/>
          <a:srcRect l="29017" t="10474" r="25741" b="6234"/>
          <a:stretch/>
        </p:blipFill>
        <p:spPr>
          <a:xfrm>
            <a:off x="6178152" y="1852473"/>
            <a:ext cx="5729106" cy="4519748"/>
          </a:xfrm>
          <a:prstGeom prst="rect">
            <a:avLst/>
          </a:prstGeom>
        </p:spPr>
      </p:pic>
      <p:sp>
        <p:nvSpPr>
          <p:cNvPr id="3" name="Slide Number Placeholder 2">
            <a:extLst>
              <a:ext uri="{FF2B5EF4-FFF2-40B4-BE49-F238E27FC236}">
                <a16:creationId xmlns:a16="http://schemas.microsoft.com/office/drawing/2014/main" id="{056DB7D4-0983-FF3D-655B-F07B47937DE4}"/>
              </a:ext>
            </a:extLst>
          </p:cNvPr>
          <p:cNvSpPr>
            <a:spLocks noGrp="1"/>
          </p:cNvSpPr>
          <p:nvPr>
            <p:ph type="sldNum" sz="quarter" idx="12"/>
          </p:nvPr>
        </p:nvSpPr>
        <p:spPr/>
        <p:txBody>
          <a:bodyPr/>
          <a:lstStyle/>
          <a:p>
            <a:fld id="{330EA680-D336-4FF7-8B7A-9848BB0A1C32}" type="slidenum">
              <a:rPr lang="en-GB" smtClean="0"/>
              <a:t>51</a:t>
            </a:fld>
            <a:endParaRPr lang="en-US"/>
          </a:p>
        </p:txBody>
      </p:sp>
    </p:spTree>
    <p:extLst>
      <p:ext uri="{BB962C8B-B14F-4D97-AF65-F5344CB8AC3E}">
        <p14:creationId xmlns:p14="http://schemas.microsoft.com/office/powerpoint/2010/main" val="3960571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46FC5-2681-D755-15C2-C2FD16FF1B69}"/>
              </a:ext>
            </a:extLst>
          </p:cNvPr>
          <p:cNvSpPr>
            <a:spLocks noGrp="1"/>
          </p:cNvSpPr>
          <p:nvPr>
            <p:ph type="title"/>
          </p:nvPr>
        </p:nvSpPr>
        <p:spPr>
          <a:xfrm>
            <a:off x="699714" y="353160"/>
            <a:ext cx="8927444" cy="898581"/>
          </a:xfrm>
        </p:spPr>
        <p:txBody>
          <a:bodyPr vert="horz" lIns="91440" tIns="45720" rIns="91440" bIns="45720" rtlCol="0" anchor="ctr">
            <a:normAutofit/>
          </a:bodyPr>
          <a:lstStyle/>
          <a:p>
            <a:r>
              <a:rPr lang="en-US">
                <a:solidFill>
                  <a:srgbClr val="FFFFFF"/>
                </a:solidFill>
                <a:latin typeface="Calibri Light"/>
              </a:rPr>
              <a:t>Visualization  - Power BI Analysis</a:t>
            </a:r>
            <a:r>
              <a:rPr lang="en-US">
                <a:latin typeface="Calibri Light"/>
                <a:ea typeface="Calibri Light"/>
                <a:cs typeface="Calibri Light"/>
              </a:rPr>
              <a:t>​</a:t>
            </a:r>
            <a:endParaRPr lang="en-US" sz="4000">
              <a:solidFill>
                <a:srgbClr val="FFFFFF"/>
              </a:solidFill>
            </a:endParaRPr>
          </a:p>
        </p:txBody>
      </p:sp>
      <p:pic>
        <p:nvPicPr>
          <p:cNvPr id="9" name="Picture 9" descr="Chart, bar chart&#10;&#10;Description automatically generated">
            <a:extLst>
              <a:ext uri="{FF2B5EF4-FFF2-40B4-BE49-F238E27FC236}">
                <a16:creationId xmlns:a16="http://schemas.microsoft.com/office/drawing/2014/main" id="{51FFE222-1E88-AB56-8715-EFE70B93756C}"/>
              </a:ext>
            </a:extLst>
          </p:cNvPr>
          <p:cNvPicPr>
            <a:picLocks noChangeAspect="1"/>
          </p:cNvPicPr>
          <p:nvPr/>
        </p:nvPicPr>
        <p:blipFill rotWithShape="1">
          <a:blip r:embed="rId2"/>
          <a:srcRect l="28702" t="11247" r="25801" b="5134"/>
          <a:stretch/>
        </p:blipFill>
        <p:spPr>
          <a:xfrm>
            <a:off x="529513" y="1743015"/>
            <a:ext cx="5244255" cy="4874458"/>
          </a:xfrm>
          <a:prstGeom prst="rect">
            <a:avLst/>
          </a:prstGeom>
        </p:spPr>
      </p:pic>
      <p:pic>
        <p:nvPicPr>
          <p:cNvPr id="8" name="Picture 8" descr="Chart, bar chart&#10;&#10;Description automatically generated">
            <a:extLst>
              <a:ext uri="{FF2B5EF4-FFF2-40B4-BE49-F238E27FC236}">
                <a16:creationId xmlns:a16="http://schemas.microsoft.com/office/drawing/2014/main" id="{064DA9AA-1B77-3109-98BA-FACB1E517013}"/>
              </a:ext>
            </a:extLst>
          </p:cNvPr>
          <p:cNvPicPr>
            <a:picLocks noChangeAspect="1"/>
          </p:cNvPicPr>
          <p:nvPr/>
        </p:nvPicPr>
        <p:blipFill rotWithShape="1">
          <a:blip r:embed="rId3"/>
          <a:srcRect l="28889" t="10651" r="26049" b="8087"/>
          <a:stretch/>
        </p:blipFill>
        <p:spPr>
          <a:xfrm>
            <a:off x="6345165" y="1748089"/>
            <a:ext cx="5311131" cy="4864214"/>
          </a:xfrm>
          <a:prstGeom prst="rect">
            <a:avLst/>
          </a:prstGeom>
        </p:spPr>
      </p:pic>
      <p:sp>
        <p:nvSpPr>
          <p:cNvPr id="3" name="Slide Number Placeholder 2">
            <a:extLst>
              <a:ext uri="{FF2B5EF4-FFF2-40B4-BE49-F238E27FC236}">
                <a16:creationId xmlns:a16="http://schemas.microsoft.com/office/drawing/2014/main" id="{1B3A93E1-5B4C-2249-EBF9-594E7306ABF6}"/>
              </a:ext>
            </a:extLst>
          </p:cNvPr>
          <p:cNvSpPr>
            <a:spLocks noGrp="1"/>
          </p:cNvSpPr>
          <p:nvPr>
            <p:ph type="sldNum" sz="quarter" idx="12"/>
          </p:nvPr>
        </p:nvSpPr>
        <p:spPr/>
        <p:txBody>
          <a:bodyPr/>
          <a:lstStyle/>
          <a:p>
            <a:fld id="{330EA680-D336-4FF7-8B7A-9848BB0A1C32}" type="slidenum">
              <a:rPr lang="en-GB" smtClean="0"/>
              <a:t>52</a:t>
            </a:fld>
            <a:endParaRPr lang="en-US"/>
          </a:p>
        </p:txBody>
      </p:sp>
    </p:spTree>
    <p:extLst>
      <p:ext uri="{BB962C8B-B14F-4D97-AF65-F5344CB8AC3E}">
        <p14:creationId xmlns:p14="http://schemas.microsoft.com/office/powerpoint/2010/main" val="2292011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Power BI </a:t>
            </a:r>
            <a:r>
              <a:rPr lang="en-US" sz="4000">
                <a:solidFill>
                  <a:srgbClr val="FFFFFF"/>
                </a:solidFill>
              </a:rPr>
              <a:t>- </a:t>
            </a:r>
            <a:r>
              <a:rPr lang="en-US" sz="4000" kern="1200">
                <a:solidFill>
                  <a:srgbClr val="FFFFFF"/>
                </a:solidFill>
                <a:latin typeface="+mj-lt"/>
                <a:ea typeface="+mj-ea"/>
                <a:cs typeface="+mj-cs"/>
              </a:rPr>
              <a:t>Analysis</a:t>
            </a:r>
          </a:p>
        </p:txBody>
      </p:sp>
      <p:pic>
        <p:nvPicPr>
          <p:cNvPr id="4" name="Picture 4" descr="Graphical user interface, website&#10;&#10;Description automatically generated">
            <a:extLst>
              <a:ext uri="{FF2B5EF4-FFF2-40B4-BE49-F238E27FC236}">
                <a16:creationId xmlns:a16="http://schemas.microsoft.com/office/drawing/2014/main" id="{5B0B573E-DE98-F71B-3E2A-0DC66CF24E0E}"/>
              </a:ext>
            </a:extLst>
          </p:cNvPr>
          <p:cNvPicPr>
            <a:picLocks noChangeAspect="1"/>
          </p:cNvPicPr>
          <p:nvPr/>
        </p:nvPicPr>
        <p:blipFill rotWithShape="1">
          <a:blip r:embed="rId2"/>
          <a:srcRect l="34823" t="25888" r="11500" b="22964"/>
          <a:stretch/>
        </p:blipFill>
        <p:spPr>
          <a:xfrm>
            <a:off x="613070" y="1718413"/>
            <a:ext cx="10614098" cy="5052050"/>
          </a:xfrm>
          <a:prstGeom prst="rect">
            <a:avLst/>
          </a:prstGeom>
        </p:spPr>
      </p:pic>
      <p:sp>
        <p:nvSpPr>
          <p:cNvPr id="3" name="Slide Number Placeholder 2">
            <a:extLst>
              <a:ext uri="{FF2B5EF4-FFF2-40B4-BE49-F238E27FC236}">
                <a16:creationId xmlns:a16="http://schemas.microsoft.com/office/drawing/2014/main" id="{1F851C7F-4271-F1EF-D046-43F2D6AACAE8}"/>
              </a:ext>
            </a:extLst>
          </p:cNvPr>
          <p:cNvSpPr>
            <a:spLocks noGrp="1"/>
          </p:cNvSpPr>
          <p:nvPr>
            <p:ph type="sldNum" sz="quarter" idx="12"/>
          </p:nvPr>
        </p:nvSpPr>
        <p:spPr/>
        <p:txBody>
          <a:bodyPr/>
          <a:lstStyle/>
          <a:p>
            <a:fld id="{330EA680-D336-4FF7-8B7A-9848BB0A1C32}" type="slidenum">
              <a:rPr lang="en-GB" smtClean="0"/>
              <a:t>53</a:t>
            </a:fld>
            <a:endParaRPr lang="en-US"/>
          </a:p>
        </p:txBody>
      </p:sp>
    </p:spTree>
    <p:extLst>
      <p:ext uri="{BB962C8B-B14F-4D97-AF65-F5344CB8AC3E}">
        <p14:creationId xmlns:p14="http://schemas.microsoft.com/office/powerpoint/2010/main" val="3639974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699713" y="248038"/>
            <a:ext cx="8165407" cy="1159200"/>
          </a:xfrm>
        </p:spPr>
        <p:txBody>
          <a:bodyPr vert="horz" lIns="91440" tIns="45720" rIns="91440" bIns="45720" rtlCol="0" anchor="ctr">
            <a:normAutofit/>
          </a:bodyPr>
          <a:lstStyle/>
          <a:p>
            <a:r>
              <a:rPr lang="en-US" sz="4000">
                <a:solidFill>
                  <a:srgbClr val="FFFFFF"/>
                </a:solidFill>
                <a:cs typeface="Calibri Light"/>
              </a:rPr>
              <a:t>Generating reports using Power BI</a:t>
            </a:r>
            <a:endParaRPr lang="en-US" sz="4000" kern="1200">
              <a:solidFill>
                <a:srgbClr val="FFFFFF"/>
              </a:solidFill>
              <a:latin typeface="+mj-lt"/>
              <a:cs typeface="Calibri Light"/>
            </a:endParaRPr>
          </a:p>
        </p:txBody>
      </p:sp>
      <p:pic>
        <p:nvPicPr>
          <p:cNvPr id="4" name="Picture 4" descr="Chart, histogram&#10;&#10;Description automatically generated">
            <a:extLst>
              <a:ext uri="{FF2B5EF4-FFF2-40B4-BE49-F238E27FC236}">
                <a16:creationId xmlns:a16="http://schemas.microsoft.com/office/drawing/2014/main" id="{E47B82DD-E0A3-BF08-BB97-5BD2AF931E49}"/>
              </a:ext>
            </a:extLst>
          </p:cNvPr>
          <p:cNvPicPr>
            <a:picLocks noChangeAspect="1"/>
          </p:cNvPicPr>
          <p:nvPr/>
        </p:nvPicPr>
        <p:blipFill rotWithShape="1">
          <a:blip r:embed="rId2"/>
          <a:srcRect t="6185" r="4516"/>
          <a:stretch/>
        </p:blipFill>
        <p:spPr>
          <a:xfrm>
            <a:off x="1092270" y="1637596"/>
            <a:ext cx="10429551" cy="5070145"/>
          </a:xfrm>
          <a:prstGeom prst="rect">
            <a:avLst/>
          </a:prstGeom>
        </p:spPr>
      </p:pic>
      <p:sp>
        <p:nvSpPr>
          <p:cNvPr id="3" name="Slide Number Placeholder 2">
            <a:extLst>
              <a:ext uri="{FF2B5EF4-FFF2-40B4-BE49-F238E27FC236}">
                <a16:creationId xmlns:a16="http://schemas.microsoft.com/office/drawing/2014/main" id="{7CC03841-C543-ABA6-E708-26FFE24CDA32}"/>
              </a:ext>
            </a:extLst>
          </p:cNvPr>
          <p:cNvSpPr>
            <a:spLocks noGrp="1"/>
          </p:cNvSpPr>
          <p:nvPr>
            <p:ph type="sldNum" sz="quarter" idx="12"/>
          </p:nvPr>
        </p:nvSpPr>
        <p:spPr/>
        <p:txBody>
          <a:bodyPr/>
          <a:lstStyle/>
          <a:p>
            <a:fld id="{330EA680-D336-4FF7-8B7A-9848BB0A1C32}" type="slidenum">
              <a:rPr lang="en-GB" smtClean="0"/>
              <a:t>54</a:t>
            </a:fld>
            <a:endParaRPr lang="en-US"/>
          </a:p>
        </p:txBody>
      </p:sp>
    </p:spTree>
    <p:extLst>
      <p:ext uri="{BB962C8B-B14F-4D97-AF65-F5344CB8AC3E}">
        <p14:creationId xmlns:p14="http://schemas.microsoft.com/office/powerpoint/2010/main" val="814432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110" name="Freeform: Shape 10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765051" y="662400"/>
            <a:ext cx="3384000" cy="1492132"/>
          </a:xfrm>
        </p:spPr>
        <p:txBody>
          <a:bodyPr anchor="t">
            <a:normAutofit/>
          </a:bodyPr>
          <a:lstStyle/>
          <a:p>
            <a:r>
              <a:rPr lang="en-GB" sz="4100">
                <a:solidFill>
                  <a:schemeClr val="bg1"/>
                </a:solidFill>
                <a:cs typeface="Calibri Light"/>
              </a:rPr>
              <a:t>Visualization  - Delays </a:t>
            </a: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765051" y="2286000"/>
            <a:ext cx="3384000" cy="3844800"/>
          </a:xfrm>
        </p:spPr>
        <p:txBody>
          <a:bodyPr vert="horz" lIns="91440" tIns="45720" rIns="91440" bIns="45720" rtlCol="0" anchor="t">
            <a:normAutofit/>
          </a:bodyPr>
          <a:lstStyle/>
          <a:p>
            <a:pPr>
              <a:buNone/>
            </a:pPr>
            <a:endParaRPr lang="en-US" sz="2000">
              <a:solidFill>
                <a:schemeClr val="bg1">
                  <a:alpha val="60000"/>
                </a:schemeClr>
              </a:solidFill>
              <a:ea typeface="+mn-lt"/>
              <a:cs typeface="+mn-lt"/>
            </a:endParaRPr>
          </a:p>
          <a:p>
            <a:pPr>
              <a:buNone/>
            </a:pPr>
            <a:r>
              <a:rPr lang="en-US" sz="2000">
                <a:solidFill>
                  <a:schemeClr val="bg1">
                    <a:alpha val="60000"/>
                  </a:schemeClr>
                </a:solidFill>
                <a:cs typeface="Calibri"/>
              </a:rPr>
              <a:t>Firstly, checking the frequency of flights occurred in the whole-time span.</a:t>
            </a:r>
          </a:p>
          <a:p>
            <a:pPr>
              <a:buNone/>
            </a:pPr>
            <a:endParaRPr lang="en-US" sz="2000">
              <a:solidFill>
                <a:schemeClr val="bg1">
                  <a:alpha val="60000"/>
                </a:schemeClr>
              </a:solidFill>
              <a:cs typeface="Calibri"/>
            </a:endParaRPr>
          </a:p>
          <a:p>
            <a:pPr>
              <a:buNone/>
            </a:pPr>
            <a:r>
              <a:rPr lang="en-US" sz="2000" b="1">
                <a:solidFill>
                  <a:schemeClr val="bg1">
                    <a:alpha val="60000"/>
                  </a:schemeClr>
                </a:solidFill>
                <a:cs typeface="Calibri"/>
              </a:rPr>
              <a:t>March </a:t>
            </a:r>
            <a:r>
              <a:rPr lang="en-US" sz="2000">
                <a:solidFill>
                  <a:schemeClr val="bg1">
                    <a:alpha val="60000"/>
                  </a:schemeClr>
                </a:solidFill>
                <a:cs typeface="Calibri"/>
              </a:rPr>
              <a:t>had the maximum number of flights as compared to other months </a:t>
            </a:r>
          </a:p>
          <a:p>
            <a:pPr>
              <a:buNone/>
            </a:pPr>
            <a:endParaRPr lang="en-US" sz="2000">
              <a:solidFill>
                <a:schemeClr val="bg1">
                  <a:alpha val="60000"/>
                </a:schemeClr>
              </a:solidFill>
              <a:cs typeface="Calibri"/>
            </a:endParaRPr>
          </a:p>
        </p:txBody>
      </p:sp>
      <p:pic>
        <p:nvPicPr>
          <p:cNvPr id="4" name="Picture 5" descr="Chart, bar chart&#10;&#10;Description automatically generated">
            <a:extLst>
              <a:ext uri="{FF2B5EF4-FFF2-40B4-BE49-F238E27FC236}">
                <a16:creationId xmlns:a16="http://schemas.microsoft.com/office/drawing/2014/main" id="{1A5F17BF-53EC-90EC-3E89-D32B8CF525BC}"/>
              </a:ext>
            </a:extLst>
          </p:cNvPr>
          <p:cNvPicPr>
            <a:picLocks noChangeAspect="1"/>
          </p:cNvPicPr>
          <p:nvPr/>
        </p:nvPicPr>
        <p:blipFill>
          <a:blip r:embed="rId2"/>
          <a:stretch>
            <a:fillRect/>
          </a:stretch>
        </p:blipFill>
        <p:spPr>
          <a:xfrm>
            <a:off x="4996546" y="323208"/>
            <a:ext cx="7144968" cy="6531844"/>
          </a:xfrm>
          <a:prstGeom prst="rect">
            <a:avLst/>
          </a:prstGeom>
        </p:spPr>
      </p:pic>
      <p:sp>
        <p:nvSpPr>
          <p:cNvPr id="5" name="Slide Number Placeholder 4">
            <a:extLst>
              <a:ext uri="{FF2B5EF4-FFF2-40B4-BE49-F238E27FC236}">
                <a16:creationId xmlns:a16="http://schemas.microsoft.com/office/drawing/2014/main" id="{7B6C939A-FAB6-59DA-40E9-253B1B455B50}"/>
              </a:ext>
            </a:extLst>
          </p:cNvPr>
          <p:cNvSpPr>
            <a:spLocks noGrp="1"/>
          </p:cNvSpPr>
          <p:nvPr>
            <p:ph type="sldNum" sz="quarter" idx="12"/>
          </p:nvPr>
        </p:nvSpPr>
        <p:spPr/>
        <p:txBody>
          <a:bodyPr/>
          <a:lstStyle/>
          <a:p>
            <a:fld id="{330EA680-D336-4FF7-8B7A-9848BB0A1C32}" type="slidenum">
              <a:rPr lang="en-GB" smtClean="0"/>
              <a:t>55</a:t>
            </a:fld>
            <a:endParaRPr lang="en-US"/>
          </a:p>
        </p:txBody>
      </p:sp>
    </p:spTree>
    <p:extLst>
      <p:ext uri="{BB962C8B-B14F-4D97-AF65-F5344CB8AC3E}">
        <p14:creationId xmlns:p14="http://schemas.microsoft.com/office/powerpoint/2010/main" val="485470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carrier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Total number of flights having carrier delay = 360416</a:t>
            </a:r>
          </a:p>
          <a:p>
            <a:pPr>
              <a:buNone/>
            </a:pPr>
            <a:r>
              <a:rPr lang="en-US" sz="1800">
                <a:ea typeface="+mn-lt"/>
                <a:cs typeface="+mn-lt"/>
              </a:rPr>
              <a:t>Total number of flight with no carrier delay = 325318</a:t>
            </a:r>
          </a:p>
          <a:p>
            <a:pPr>
              <a:buNone/>
            </a:pPr>
            <a:endParaRPr lang="en-US" sz="1800">
              <a:ea typeface="+mn-lt"/>
              <a:cs typeface="+mn-lt"/>
            </a:endParaRPr>
          </a:p>
        </p:txBody>
      </p:sp>
      <p:pic>
        <p:nvPicPr>
          <p:cNvPr id="4" name="Picture 4" descr="Graphical user interface, application&#10;&#10;Description automatically generated">
            <a:extLst>
              <a:ext uri="{FF2B5EF4-FFF2-40B4-BE49-F238E27FC236}">
                <a16:creationId xmlns:a16="http://schemas.microsoft.com/office/drawing/2014/main" id="{30F8FB9E-4F26-97E4-3F79-EBDEFE0EB954}"/>
              </a:ext>
            </a:extLst>
          </p:cNvPr>
          <p:cNvPicPr>
            <a:picLocks noChangeAspect="1"/>
          </p:cNvPicPr>
          <p:nvPr/>
        </p:nvPicPr>
        <p:blipFill>
          <a:blip r:embed="rId2"/>
          <a:stretch>
            <a:fillRect/>
          </a:stretch>
        </p:blipFill>
        <p:spPr>
          <a:xfrm>
            <a:off x="5099394" y="977547"/>
            <a:ext cx="2170224" cy="4595342"/>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3F0DAC73-6383-3828-29E8-1B29D663002E}"/>
              </a:ext>
            </a:extLst>
          </p:cNvPr>
          <p:cNvPicPr>
            <a:picLocks noChangeAspect="1"/>
          </p:cNvPicPr>
          <p:nvPr/>
        </p:nvPicPr>
        <p:blipFill>
          <a:blip r:embed="rId3"/>
          <a:stretch>
            <a:fillRect/>
          </a:stretch>
        </p:blipFill>
        <p:spPr>
          <a:xfrm>
            <a:off x="8059370" y="979048"/>
            <a:ext cx="2552833" cy="4589842"/>
          </a:xfrm>
          <a:prstGeom prst="rect">
            <a:avLst/>
          </a:prstGeom>
        </p:spPr>
      </p:pic>
      <p:sp>
        <p:nvSpPr>
          <p:cNvPr id="6" name="Slide Number Placeholder 5">
            <a:extLst>
              <a:ext uri="{FF2B5EF4-FFF2-40B4-BE49-F238E27FC236}">
                <a16:creationId xmlns:a16="http://schemas.microsoft.com/office/drawing/2014/main" id="{FC894CEB-0046-B5A6-5C7E-E34A7F9FED05}"/>
              </a:ext>
            </a:extLst>
          </p:cNvPr>
          <p:cNvSpPr>
            <a:spLocks noGrp="1"/>
          </p:cNvSpPr>
          <p:nvPr>
            <p:ph type="sldNum" sz="quarter" idx="12"/>
          </p:nvPr>
        </p:nvSpPr>
        <p:spPr/>
        <p:txBody>
          <a:bodyPr/>
          <a:lstStyle/>
          <a:p>
            <a:fld id="{330EA680-D336-4FF7-8B7A-9848BB0A1C32}" type="slidenum">
              <a:rPr lang="en-GB" smtClean="0"/>
              <a:t>56</a:t>
            </a:fld>
            <a:endParaRPr lang="en-US"/>
          </a:p>
        </p:txBody>
      </p:sp>
    </p:spTree>
    <p:extLst>
      <p:ext uri="{BB962C8B-B14F-4D97-AF65-F5344CB8AC3E}">
        <p14:creationId xmlns:p14="http://schemas.microsoft.com/office/powerpoint/2010/main" val="4140574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carrier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endParaRPr lang="en-US" sz="1800">
              <a:ea typeface="+mn-lt"/>
              <a:cs typeface="+mn-lt"/>
            </a:endParaRPr>
          </a:p>
          <a:p>
            <a:pPr>
              <a:buNone/>
            </a:pPr>
            <a:r>
              <a:rPr lang="en-US" sz="1800" b="1">
                <a:ea typeface="+mn-lt"/>
                <a:cs typeface="+mn-lt"/>
              </a:rPr>
              <a:t>March </a:t>
            </a:r>
            <a:r>
              <a:rPr lang="en-US" sz="1800">
                <a:ea typeface="+mn-lt"/>
                <a:cs typeface="+mn-lt"/>
              </a:rPr>
              <a:t>had the greatest number of flights with carrier delay.</a:t>
            </a:r>
          </a:p>
          <a:p>
            <a:pPr>
              <a:buNone/>
            </a:pPr>
            <a:r>
              <a:rPr lang="en-US" sz="1800" b="1">
                <a:ea typeface="+mn-lt"/>
                <a:cs typeface="+mn-lt"/>
              </a:rPr>
              <a:t>February</a:t>
            </a:r>
            <a:r>
              <a:rPr lang="en-US" sz="1800">
                <a:ea typeface="+mn-lt"/>
                <a:cs typeface="+mn-lt"/>
              </a:rPr>
              <a:t> had the greatest number of flights with no carrier delay</a:t>
            </a:r>
            <a:endParaRPr lang="en-US">
              <a:ea typeface="+mn-lt"/>
              <a:cs typeface="+mn-lt"/>
            </a:endParaRPr>
          </a:p>
          <a:p>
            <a:pPr>
              <a:buNone/>
            </a:pPr>
            <a:endParaRPr lang="en-US" sz="1800">
              <a:ea typeface="+mn-lt"/>
              <a:cs typeface="+mn-lt"/>
            </a:endParaRPr>
          </a:p>
        </p:txBody>
      </p:sp>
      <p:pic>
        <p:nvPicPr>
          <p:cNvPr id="6" name="Picture 6" descr="Chart&#10;&#10;Description automatically generated">
            <a:extLst>
              <a:ext uri="{FF2B5EF4-FFF2-40B4-BE49-F238E27FC236}">
                <a16:creationId xmlns:a16="http://schemas.microsoft.com/office/drawing/2014/main" id="{78643FFB-AC55-FF00-2F6F-2F57A1D66223}"/>
              </a:ext>
            </a:extLst>
          </p:cNvPr>
          <p:cNvPicPr>
            <a:picLocks noChangeAspect="1"/>
          </p:cNvPicPr>
          <p:nvPr/>
        </p:nvPicPr>
        <p:blipFill>
          <a:blip r:embed="rId2"/>
          <a:stretch>
            <a:fillRect/>
          </a:stretch>
        </p:blipFill>
        <p:spPr>
          <a:xfrm>
            <a:off x="3935156" y="334526"/>
            <a:ext cx="4095482" cy="6266058"/>
          </a:xfrm>
          <a:prstGeom prst="rect">
            <a:avLst/>
          </a:prstGeom>
        </p:spPr>
      </p:pic>
      <p:pic>
        <p:nvPicPr>
          <p:cNvPr id="7" name="Picture 7" descr="Chart, waterfall chart, box and whisker chart&#10;&#10;Description automatically generated">
            <a:extLst>
              <a:ext uri="{FF2B5EF4-FFF2-40B4-BE49-F238E27FC236}">
                <a16:creationId xmlns:a16="http://schemas.microsoft.com/office/drawing/2014/main" id="{5064888A-0168-747D-0F6E-4E54E17C8D12}"/>
              </a:ext>
            </a:extLst>
          </p:cNvPr>
          <p:cNvPicPr>
            <a:picLocks noChangeAspect="1"/>
          </p:cNvPicPr>
          <p:nvPr/>
        </p:nvPicPr>
        <p:blipFill>
          <a:blip r:embed="rId3"/>
          <a:stretch>
            <a:fillRect/>
          </a:stretch>
        </p:blipFill>
        <p:spPr>
          <a:xfrm>
            <a:off x="7958802" y="318261"/>
            <a:ext cx="4331593" cy="6301343"/>
          </a:xfrm>
          <a:prstGeom prst="rect">
            <a:avLst/>
          </a:prstGeom>
        </p:spPr>
      </p:pic>
      <p:cxnSp>
        <p:nvCxnSpPr>
          <p:cNvPr id="9" name="Straight Arrow Connector 8">
            <a:extLst>
              <a:ext uri="{FF2B5EF4-FFF2-40B4-BE49-F238E27FC236}">
                <a16:creationId xmlns:a16="http://schemas.microsoft.com/office/drawing/2014/main" id="{9894FAC3-D16F-E2FA-3F31-CC922A99D207}"/>
              </a:ext>
            </a:extLst>
          </p:cNvPr>
          <p:cNvCxnSpPr/>
          <p:nvPr/>
        </p:nvCxnSpPr>
        <p:spPr>
          <a:xfrm flipH="1">
            <a:off x="7955951" y="170583"/>
            <a:ext cx="20782" cy="643312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00B0F69-D4EB-1710-278E-A7CCAB2BF89D}"/>
              </a:ext>
            </a:extLst>
          </p:cNvPr>
          <p:cNvSpPr>
            <a:spLocks noGrp="1"/>
          </p:cNvSpPr>
          <p:nvPr>
            <p:ph type="sldNum" sz="quarter" idx="12"/>
          </p:nvPr>
        </p:nvSpPr>
        <p:spPr/>
        <p:txBody>
          <a:bodyPr/>
          <a:lstStyle/>
          <a:p>
            <a:fld id="{330EA680-D336-4FF7-8B7A-9848BB0A1C32}" type="slidenum">
              <a:rPr lang="en-GB" smtClean="0"/>
              <a:t>57</a:t>
            </a:fld>
            <a:endParaRPr lang="en-US"/>
          </a:p>
        </p:txBody>
      </p:sp>
    </p:spTree>
    <p:extLst>
      <p:ext uri="{BB962C8B-B14F-4D97-AF65-F5344CB8AC3E}">
        <p14:creationId xmlns:p14="http://schemas.microsoft.com/office/powerpoint/2010/main" val="1124010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Weather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Total number of flights having Weather delay = 52940</a:t>
            </a:r>
          </a:p>
          <a:p>
            <a:pPr>
              <a:buNone/>
            </a:pPr>
            <a:r>
              <a:rPr lang="en-US" sz="1800">
                <a:ea typeface="+mn-lt"/>
                <a:cs typeface="+mn-lt"/>
              </a:rPr>
              <a:t>Total number of flight with no Weather delay = 632794</a:t>
            </a:r>
          </a:p>
          <a:p>
            <a:pPr>
              <a:buNone/>
            </a:pPr>
            <a:endParaRPr lang="en-US" sz="1800">
              <a:ea typeface="+mn-lt"/>
              <a:cs typeface="+mn-lt"/>
            </a:endParaRPr>
          </a:p>
        </p:txBody>
      </p:sp>
      <p:pic>
        <p:nvPicPr>
          <p:cNvPr id="6" name="Picture 6" descr="Graphical user interface, application&#10;&#10;Description automatically generated">
            <a:extLst>
              <a:ext uri="{FF2B5EF4-FFF2-40B4-BE49-F238E27FC236}">
                <a16:creationId xmlns:a16="http://schemas.microsoft.com/office/drawing/2014/main" id="{DA36D794-07BE-3798-4BCF-8DCBE258288C}"/>
              </a:ext>
            </a:extLst>
          </p:cNvPr>
          <p:cNvPicPr>
            <a:picLocks noChangeAspect="1"/>
          </p:cNvPicPr>
          <p:nvPr/>
        </p:nvPicPr>
        <p:blipFill>
          <a:blip r:embed="rId2"/>
          <a:stretch>
            <a:fillRect/>
          </a:stretch>
        </p:blipFill>
        <p:spPr>
          <a:xfrm>
            <a:off x="8211292" y="787482"/>
            <a:ext cx="3260766" cy="5292931"/>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2791DA85-91BD-ECC9-C490-97B03AB2C68F}"/>
              </a:ext>
            </a:extLst>
          </p:cNvPr>
          <p:cNvPicPr>
            <a:picLocks noChangeAspect="1"/>
          </p:cNvPicPr>
          <p:nvPr/>
        </p:nvPicPr>
        <p:blipFill>
          <a:blip r:embed="rId3"/>
          <a:stretch>
            <a:fillRect/>
          </a:stretch>
        </p:blipFill>
        <p:spPr>
          <a:xfrm>
            <a:off x="4528828" y="723343"/>
            <a:ext cx="3144239" cy="5272767"/>
          </a:xfrm>
          <a:prstGeom prst="rect">
            <a:avLst/>
          </a:prstGeom>
        </p:spPr>
      </p:pic>
      <p:sp>
        <p:nvSpPr>
          <p:cNvPr id="4" name="Slide Number Placeholder 3">
            <a:extLst>
              <a:ext uri="{FF2B5EF4-FFF2-40B4-BE49-F238E27FC236}">
                <a16:creationId xmlns:a16="http://schemas.microsoft.com/office/drawing/2014/main" id="{1B65659B-B903-6F14-9ABE-31C8BBFEF941}"/>
              </a:ext>
            </a:extLst>
          </p:cNvPr>
          <p:cNvSpPr>
            <a:spLocks noGrp="1"/>
          </p:cNvSpPr>
          <p:nvPr>
            <p:ph type="sldNum" sz="quarter" idx="12"/>
          </p:nvPr>
        </p:nvSpPr>
        <p:spPr/>
        <p:txBody>
          <a:bodyPr/>
          <a:lstStyle/>
          <a:p>
            <a:fld id="{330EA680-D336-4FF7-8B7A-9848BB0A1C32}" type="slidenum">
              <a:rPr lang="en-GB" smtClean="0"/>
              <a:t>58</a:t>
            </a:fld>
            <a:endParaRPr lang="en-US"/>
          </a:p>
        </p:txBody>
      </p:sp>
    </p:spTree>
    <p:extLst>
      <p:ext uri="{BB962C8B-B14F-4D97-AF65-F5344CB8AC3E}">
        <p14:creationId xmlns:p14="http://schemas.microsoft.com/office/powerpoint/2010/main" val="207274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Weather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endParaRPr lang="en-US" sz="1800">
              <a:ea typeface="+mn-lt"/>
              <a:cs typeface="+mn-lt"/>
            </a:endParaRPr>
          </a:p>
          <a:p>
            <a:pPr>
              <a:buNone/>
            </a:pPr>
            <a:r>
              <a:rPr lang="en-US" sz="1800" b="1">
                <a:ea typeface="+mn-lt"/>
                <a:cs typeface="+mn-lt"/>
              </a:rPr>
              <a:t>February</a:t>
            </a:r>
            <a:r>
              <a:rPr lang="en-US" sz="1800">
                <a:ea typeface="+mn-lt"/>
                <a:cs typeface="+mn-lt"/>
              </a:rPr>
              <a:t> had the greatest number of flights with Weather delay.</a:t>
            </a:r>
          </a:p>
          <a:p>
            <a:pPr>
              <a:buNone/>
            </a:pPr>
            <a:r>
              <a:rPr lang="en-US" sz="1800" b="1">
                <a:ea typeface="+mn-lt"/>
                <a:cs typeface="+mn-lt"/>
              </a:rPr>
              <a:t>Feb </a:t>
            </a:r>
            <a:r>
              <a:rPr lang="en-US" sz="1800">
                <a:ea typeface="+mn-lt"/>
                <a:cs typeface="+mn-lt"/>
              </a:rPr>
              <a:t>and </a:t>
            </a:r>
            <a:r>
              <a:rPr lang="en-US" sz="1800" b="1">
                <a:ea typeface="+mn-lt"/>
                <a:cs typeface="+mn-lt"/>
              </a:rPr>
              <a:t>Mar</a:t>
            </a:r>
            <a:r>
              <a:rPr lang="en-US" sz="1800">
                <a:ea typeface="+mn-lt"/>
                <a:cs typeface="+mn-lt"/>
              </a:rPr>
              <a:t> had the greatest number of flights with no Weather delay</a:t>
            </a:r>
            <a:endParaRPr lang="en-US">
              <a:ea typeface="+mn-lt"/>
              <a:cs typeface="+mn-lt"/>
            </a:endParaRPr>
          </a:p>
          <a:p>
            <a:pPr>
              <a:buNone/>
            </a:pPr>
            <a:endParaRPr lang="en-US" sz="1800">
              <a:ea typeface="+mn-lt"/>
              <a:cs typeface="+mn-lt"/>
            </a:endParaRPr>
          </a:p>
        </p:txBody>
      </p:sp>
      <p:pic>
        <p:nvPicPr>
          <p:cNvPr id="4" name="Picture 4" descr="Chart&#10;&#10;Description automatically generated">
            <a:extLst>
              <a:ext uri="{FF2B5EF4-FFF2-40B4-BE49-F238E27FC236}">
                <a16:creationId xmlns:a16="http://schemas.microsoft.com/office/drawing/2014/main" id="{3DEDFEB3-8F5D-CF92-0F14-489D38DF7263}"/>
              </a:ext>
            </a:extLst>
          </p:cNvPr>
          <p:cNvPicPr>
            <a:picLocks noChangeAspect="1"/>
          </p:cNvPicPr>
          <p:nvPr/>
        </p:nvPicPr>
        <p:blipFill>
          <a:blip r:embed="rId2"/>
          <a:stretch>
            <a:fillRect/>
          </a:stretch>
        </p:blipFill>
        <p:spPr>
          <a:xfrm>
            <a:off x="3922815" y="383883"/>
            <a:ext cx="3802083" cy="5941791"/>
          </a:xfrm>
          <a:prstGeom prst="rect">
            <a:avLst/>
          </a:prstGeom>
        </p:spPr>
      </p:pic>
      <p:pic>
        <p:nvPicPr>
          <p:cNvPr id="5" name="Picture 7" descr="Chart, box and whisker chart&#10;&#10;Description automatically generated">
            <a:extLst>
              <a:ext uri="{FF2B5EF4-FFF2-40B4-BE49-F238E27FC236}">
                <a16:creationId xmlns:a16="http://schemas.microsoft.com/office/drawing/2014/main" id="{69F784C6-808B-A019-0386-29E198D1B863}"/>
              </a:ext>
            </a:extLst>
          </p:cNvPr>
          <p:cNvPicPr>
            <a:picLocks noChangeAspect="1"/>
          </p:cNvPicPr>
          <p:nvPr/>
        </p:nvPicPr>
        <p:blipFill>
          <a:blip r:embed="rId3"/>
          <a:stretch>
            <a:fillRect/>
          </a:stretch>
        </p:blipFill>
        <p:spPr>
          <a:xfrm>
            <a:off x="7722918" y="437998"/>
            <a:ext cx="4267200" cy="5833564"/>
          </a:xfrm>
          <a:prstGeom prst="rect">
            <a:avLst/>
          </a:prstGeom>
        </p:spPr>
      </p:pic>
      <p:cxnSp>
        <p:nvCxnSpPr>
          <p:cNvPr id="7" name="Straight Arrow Connector 6">
            <a:extLst>
              <a:ext uri="{FF2B5EF4-FFF2-40B4-BE49-F238E27FC236}">
                <a16:creationId xmlns:a16="http://schemas.microsoft.com/office/drawing/2014/main" id="{E1089197-3605-D317-1DBF-AB224857A855}"/>
              </a:ext>
            </a:extLst>
          </p:cNvPr>
          <p:cNvCxnSpPr/>
          <p:nvPr/>
        </p:nvCxnSpPr>
        <p:spPr>
          <a:xfrm>
            <a:off x="7779039" y="124402"/>
            <a:ext cx="13855" cy="645621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81C4EFF-1F4F-2331-17BE-A0CFF6FC3190}"/>
              </a:ext>
            </a:extLst>
          </p:cNvPr>
          <p:cNvSpPr>
            <a:spLocks noGrp="1"/>
          </p:cNvSpPr>
          <p:nvPr>
            <p:ph type="sldNum" sz="quarter" idx="12"/>
          </p:nvPr>
        </p:nvSpPr>
        <p:spPr/>
        <p:txBody>
          <a:bodyPr/>
          <a:lstStyle/>
          <a:p>
            <a:fld id="{330EA680-D336-4FF7-8B7A-9848BB0A1C32}" type="slidenum">
              <a:rPr lang="en-GB" smtClean="0"/>
              <a:t>59</a:t>
            </a:fld>
            <a:endParaRPr lang="en-US"/>
          </a:p>
        </p:txBody>
      </p:sp>
    </p:spTree>
    <p:extLst>
      <p:ext uri="{BB962C8B-B14F-4D97-AF65-F5344CB8AC3E}">
        <p14:creationId xmlns:p14="http://schemas.microsoft.com/office/powerpoint/2010/main" val="247637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0673D-0B62-9DC5-ABD9-EDBBDCCD5E33}"/>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Matrix of Duties - Cleaning</a:t>
            </a:r>
            <a:endParaRPr lang="en-GB" sz="4000">
              <a:solidFill>
                <a:srgbClr val="FFFFFF"/>
              </a:solidFill>
            </a:endParaRPr>
          </a:p>
        </p:txBody>
      </p:sp>
      <p:sp>
        <p:nvSpPr>
          <p:cNvPr id="3" name="Content Placeholder 2">
            <a:extLst>
              <a:ext uri="{FF2B5EF4-FFF2-40B4-BE49-F238E27FC236}">
                <a16:creationId xmlns:a16="http://schemas.microsoft.com/office/drawing/2014/main" id="{82033523-2A53-D2BA-8F33-70E59CD072A1}"/>
              </a:ext>
            </a:extLst>
          </p:cNvPr>
          <p:cNvSpPr>
            <a:spLocks noGrp="1"/>
          </p:cNvSpPr>
          <p:nvPr>
            <p:ph idx="1"/>
          </p:nvPr>
        </p:nvSpPr>
        <p:spPr>
          <a:xfrm>
            <a:off x="1371599" y="2318197"/>
            <a:ext cx="9724031" cy="3683358"/>
          </a:xfrm>
        </p:spPr>
        <p:txBody>
          <a:bodyPr anchor="ctr">
            <a:normAutofit/>
          </a:bodyPr>
          <a:lstStyle/>
          <a:p>
            <a:pPr marL="0" indent="0">
              <a:buNone/>
            </a:pPr>
            <a:r>
              <a:rPr lang="en-GB" sz="2000">
                <a:cs typeface="Calibri"/>
              </a:rPr>
              <a:t>Data cleaning Duties:</a:t>
            </a:r>
          </a:p>
          <a:p>
            <a:pPr marL="342900" indent="-342900"/>
            <a:r>
              <a:rPr lang="en-GB" sz="2000">
                <a:cs typeface="Calibri"/>
              </a:rPr>
              <a:t>Corruption data: Janit Jindal – removal of corrupted or non-identified data.</a:t>
            </a:r>
          </a:p>
          <a:p>
            <a:pPr marL="342900" indent="-342900"/>
            <a:r>
              <a:rPr lang="en-GB" sz="2000">
                <a:cs typeface="Calibri"/>
              </a:rPr>
              <a:t>Missing Values: Abu Bakar and Parul Mehndiratta – replacement of missing values in the data.</a:t>
            </a:r>
          </a:p>
          <a:p>
            <a:pPr marL="342900" indent="-342900"/>
            <a:r>
              <a:rPr lang="en-GB" sz="2000">
                <a:cs typeface="Calibri"/>
              </a:rPr>
              <a:t>Noisy Data: Meera and Kamini – removal of outliers in the data.</a:t>
            </a:r>
          </a:p>
          <a:p>
            <a:pPr marL="342900" indent="-342900"/>
            <a:r>
              <a:rPr lang="en-GB" sz="2000">
                <a:cs typeface="Calibri"/>
              </a:rPr>
              <a:t>Format Error: Megha Malhotra and Vidhut Sharma - fixing the wrong values and format errors in the data.</a:t>
            </a:r>
          </a:p>
          <a:p>
            <a:pPr marL="342900" indent="-342900"/>
            <a:endParaRPr lang="en-GB" sz="2000">
              <a:cs typeface="Calibri"/>
            </a:endParaRPr>
          </a:p>
        </p:txBody>
      </p:sp>
      <p:sp>
        <p:nvSpPr>
          <p:cNvPr id="4" name="Slide Number Placeholder 3">
            <a:extLst>
              <a:ext uri="{FF2B5EF4-FFF2-40B4-BE49-F238E27FC236}">
                <a16:creationId xmlns:a16="http://schemas.microsoft.com/office/drawing/2014/main" id="{D13ADA20-A106-8948-7680-9F7AB6849784}"/>
              </a:ext>
            </a:extLst>
          </p:cNvPr>
          <p:cNvSpPr>
            <a:spLocks noGrp="1"/>
          </p:cNvSpPr>
          <p:nvPr>
            <p:ph type="sldNum" sz="quarter" idx="12"/>
          </p:nvPr>
        </p:nvSpPr>
        <p:spPr/>
        <p:txBody>
          <a:bodyPr/>
          <a:lstStyle/>
          <a:p>
            <a:fld id="{330EA680-D336-4FF7-8B7A-9848BB0A1C32}" type="slidenum">
              <a:rPr lang="en-GB" smtClean="0"/>
              <a:t>6</a:t>
            </a:fld>
            <a:endParaRPr lang="en-US"/>
          </a:p>
        </p:txBody>
      </p:sp>
    </p:spTree>
    <p:extLst>
      <p:ext uri="{BB962C8B-B14F-4D97-AF65-F5344CB8AC3E}">
        <p14:creationId xmlns:p14="http://schemas.microsoft.com/office/powerpoint/2010/main" val="1923281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NAS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Total number of flights having NAS delay = 362182</a:t>
            </a:r>
          </a:p>
          <a:p>
            <a:pPr>
              <a:buNone/>
            </a:pPr>
            <a:r>
              <a:rPr lang="en-US" sz="1800">
                <a:ea typeface="+mn-lt"/>
                <a:cs typeface="+mn-lt"/>
              </a:rPr>
              <a:t>Total number of flight with no NAS delay = 323552</a:t>
            </a:r>
          </a:p>
          <a:p>
            <a:pPr>
              <a:buNone/>
            </a:pPr>
            <a:endParaRPr lang="en-US" sz="1800">
              <a:ea typeface="+mn-lt"/>
              <a:cs typeface="+mn-lt"/>
            </a:endParaRPr>
          </a:p>
        </p:txBody>
      </p:sp>
      <p:pic>
        <p:nvPicPr>
          <p:cNvPr id="8" name="Picture 8" descr="Graphical user interface&#10;&#10;Description automatically generated">
            <a:extLst>
              <a:ext uri="{FF2B5EF4-FFF2-40B4-BE49-F238E27FC236}">
                <a16:creationId xmlns:a16="http://schemas.microsoft.com/office/drawing/2014/main" id="{0EB47C5A-0C4F-101E-D5AC-47785E510012}"/>
              </a:ext>
            </a:extLst>
          </p:cNvPr>
          <p:cNvPicPr>
            <a:picLocks noChangeAspect="1"/>
          </p:cNvPicPr>
          <p:nvPr/>
        </p:nvPicPr>
        <p:blipFill>
          <a:blip r:embed="rId2"/>
          <a:stretch>
            <a:fillRect/>
          </a:stretch>
        </p:blipFill>
        <p:spPr>
          <a:xfrm>
            <a:off x="4580845" y="678625"/>
            <a:ext cx="3000622" cy="5292931"/>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1453B8BA-4481-5FC7-1AAE-17450B11F5AD}"/>
              </a:ext>
            </a:extLst>
          </p:cNvPr>
          <p:cNvPicPr>
            <a:picLocks noChangeAspect="1"/>
          </p:cNvPicPr>
          <p:nvPr/>
        </p:nvPicPr>
        <p:blipFill>
          <a:blip r:embed="rId3"/>
          <a:stretch>
            <a:fillRect/>
          </a:stretch>
        </p:blipFill>
        <p:spPr>
          <a:xfrm>
            <a:off x="7677583" y="635021"/>
            <a:ext cx="2883353" cy="5370244"/>
          </a:xfrm>
          <a:prstGeom prst="rect">
            <a:avLst/>
          </a:prstGeom>
        </p:spPr>
      </p:pic>
      <p:sp>
        <p:nvSpPr>
          <p:cNvPr id="4" name="Slide Number Placeholder 3">
            <a:extLst>
              <a:ext uri="{FF2B5EF4-FFF2-40B4-BE49-F238E27FC236}">
                <a16:creationId xmlns:a16="http://schemas.microsoft.com/office/drawing/2014/main" id="{3C257148-5433-D030-B81A-1433A57444DF}"/>
              </a:ext>
            </a:extLst>
          </p:cNvPr>
          <p:cNvSpPr>
            <a:spLocks noGrp="1"/>
          </p:cNvSpPr>
          <p:nvPr>
            <p:ph type="sldNum" sz="quarter" idx="12"/>
          </p:nvPr>
        </p:nvSpPr>
        <p:spPr/>
        <p:txBody>
          <a:bodyPr/>
          <a:lstStyle/>
          <a:p>
            <a:fld id="{330EA680-D336-4FF7-8B7A-9848BB0A1C32}" type="slidenum">
              <a:rPr lang="en-GB" smtClean="0"/>
              <a:t>60</a:t>
            </a:fld>
            <a:endParaRPr lang="en-US"/>
          </a:p>
        </p:txBody>
      </p:sp>
    </p:spTree>
    <p:extLst>
      <p:ext uri="{BB962C8B-B14F-4D97-AF65-F5344CB8AC3E}">
        <p14:creationId xmlns:p14="http://schemas.microsoft.com/office/powerpoint/2010/main" val="1287059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NAS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endParaRPr lang="en-US" sz="1800">
              <a:ea typeface="+mn-lt"/>
              <a:cs typeface="+mn-lt"/>
            </a:endParaRPr>
          </a:p>
          <a:p>
            <a:pPr>
              <a:buNone/>
            </a:pPr>
            <a:r>
              <a:rPr lang="en-US" sz="1800" b="1">
                <a:ea typeface="+mn-lt"/>
                <a:cs typeface="+mn-lt"/>
              </a:rPr>
              <a:t>Feb </a:t>
            </a:r>
            <a:r>
              <a:rPr lang="en-US" sz="1800">
                <a:ea typeface="+mn-lt"/>
                <a:cs typeface="+mn-lt"/>
              </a:rPr>
              <a:t>and </a:t>
            </a:r>
            <a:r>
              <a:rPr lang="en-US" sz="1800" b="1">
                <a:ea typeface="+mn-lt"/>
                <a:cs typeface="+mn-lt"/>
              </a:rPr>
              <a:t>Mar</a:t>
            </a:r>
            <a:r>
              <a:rPr lang="en-US" sz="1800">
                <a:ea typeface="+mn-lt"/>
                <a:cs typeface="+mn-lt"/>
              </a:rPr>
              <a:t> month had the greatest number of flights with NAS delay.</a:t>
            </a:r>
          </a:p>
          <a:p>
            <a:pPr>
              <a:buNone/>
            </a:pPr>
            <a:r>
              <a:rPr lang="en-US" sz="1800" b="1">
                <a:ea typeface="+mn-lt"/>
                <a:cs typeface="+mn-lt"/>
              </a:rPr>
              <a:t>March </a:t>
            </a:r>
            <a:r>
              <a:rPr lang="en-US" sz="1800">
                <a:ea typeface="+mn-lt"/>
                <a:cs typeface="+mn-lt"/>
              </a:rPr>
              <a:t>had the greatest number of flights with no NAS delay</a:t>
            </a:r>
            <a:endParaRPr lang="en-US">
              <a:ea typeface="+mn-lt"/>
              <a:cs typeface="+mn-lt"/>
            </a:endParaRPr>
          </a:p>
          <a:p>
            <a:pPr>
              <a:buNone/>
            </a:pPr>
            <a:endParaRPr lang="en-US" sz="1800">
              <a:ea typeface="+mn-lt"/>
              <a:cs typeface="+mn-lt"/>
            </a:endParaRPr>
          </a:p>
        </p:txBody>
      </p:sp>
      <p:pic>
        <p:nvPicPr>
          <p:cNvPr id="6" name="Picture 6" descr="Chart&#10;&#10;Description automatically generated">
            <a:extLst>
              <a:ext uri="{FF2B5EF4-FFF2-40B4-BE49-F238E27FC236}">
                <a16:creationId xmlns:a16="http://schemas.microsoft.com/office/drawing/2014/main" id="{76981411-BD92-8E51-D6E7-0BF591A0EB1D}"/>
              </a:ext>
            </a:extLst>
          </p:cNvPr>
          <p:cNvPicPr>
            <a:picLocks noChangeAspect="1"/>
          </p:cNvPicPr>
          <p:nvPr/>
        </p:nvPicPr>
        <p:blipFill>
          <a:blip r:embed="rId2"/>
          <a:stretch>
            <a:fillRect/>
          </a:stretch>
        </p:blipFill>
        <p:spPr>
          <a:xfrm>
            <a:off x="3962400" y="531374"/>
            <a:ext cx="3970317" cy="5725978"/>
          </a:xfrm>
          <a:prstGeom prst="rect">
            <a:avLst/>
          </a:prstGeom>
        </p:spPr>
      </p:pic>
      <p:pic>
        <p:nvPicPr>
          <p:cNvPr id="7" name="Picture 7" descr="Chart, box and whisker chart&#10;&#10;Description automatically generated">
            <a:extLst>
              <a:ext uri="{FF2B5EF4-FFF2-40B4-BE49-F238E27FC236}">
                <a16:creationId xmlns:a16="http://schemas.microsoft.com/office/drawing/2014/main" id="{8CE5ADE7-1C6F-DB3B-0930-5AC7ED4F127E}"/>
              </a:ext>
            </a:extLst>
          </p:cNvPr>
          <p:cNvPicPr>
            <a:picLocks noChangeAspect="1"/>
          </p:cNvPicPr>
          <p:nvPr/>
        </p:nvPicPr>
        <p:blipFill>
          <a:blip r:embed="rId3"/>
          <a:stretch>
            <a:fillRect/>
          </a:stretch>
        </p:blipFill>
        <p:spPr>
          <a:xfrm>
            <a:off x="7792193" y="529470"/>
            <a:ext cx="3990108" cy="5729787"/>
          </a:xfrm>
          <a:prstGeom prst="rect">
            <a:avLst/>
          </a:prstGeom>
        </p:spPr>
      </p:pic>
      <p:cxnSp>
        <p:nvCxnSpPr>
          <p:cNvPr id="5" name="Straight Arrow Connector 4">
            <a:extLst>
              <a:ext uri="{FF2B5EF4-FFF2-40B4-BE49-F238E27FC236}">
                <a16:creationId xmlns:a16="http://schemas.microsoft.com/office/drawing/2014/main" id="{33A44988-520D-4220-D307-8850DB9507DC}"/>
              </a:ext>
            </a:extLst>
          </p:cNvPr>
          <p:cNvCxnSpPr/>
          <p:nvPr/>
        </p:nvCxnSpPr>
        <p:spPr>
          <a:xfrm>
            <a:off x="7779039" y="124402"/>
            <a:ext cx="13855" cy="645621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B52A98-920D-B3E0-AA18-76F935C205CF}"/>
              </a:ext>
            </a:extLst>
          </p:cNvPr>
          <p:cNvSpPr>
            <a:spLocks noGrp="1"/>
          </p:cNvSpPr>
          <p:nvPr>
            <p:ph type="sldNum" sz="quarter" idx="12"/>
          </p:nvPr>
        </p:nvSpPr>
        <p:spPr/>
        <p:txBody>
          <a:bodyPr/>
          <a:lstStyle/>
          <a:p>
            <a:fld id="{330EA680-D336-4FF7-8B7A-9848BB0A1C32}" type="slidenum">
              <a:rPr lang="en-GB" smtClean="0"/>
              <a:t>61</a:t>
            </a:fld>
            <a:endParaRPr lang="en-US"/>
          </a:p>
        </p:txBody>
      </p:sp>
    </p:spTree>
    <p:extLst>
      <p:ext uri="{BB962C8B-B14F-4D97-AF65-F5344CB8AC3E}">
        <p14:creationId xmlns:p14="http://schemas.microsoft.com/office/powerpoint/2010/main" val="1780977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Security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Total number of flights having Security delay = 3594</a:t>
            </a:r>
          </a:p>
          <a:p>
            <a:pPr>
              <a:buNone/>
            </a:pPr>
            <a:r>
              <a:rPr lang="en-US" sz="1800">
                <a:ea typeface="+mn-lt"/>
                <a:cs typeface="+mn-lt"/>
              </a:rPr>
              <a:t>Total number of flight with no Security delay = 682140</a:t>
            </a:r>
          </a:p>
          <a:p>
            <a:pPr>
              <a:buNone/>
            </a:pPr>
            <a:endParaRPr lang="en-US" sz="1800">
              <a:ea typeface="+mn-lt"/>
              <a:cs typeface="+mn-lt"/>
            </a:endParaRPr>
          </a:p>
        </p:txBody>
      </p:sp>
      <p:pic>
        <p:nvPicPr>
          <p:cNvPr id="4" name="Picture 4" descr="Graphical user interface, application&#10;&#10;Description automatically generated">
            <a:extLst>
              <a:ext uri="{FF2B5EF4-FFF2-40B4-BE49-F238E27FC236}">
                <a16:creationId xmlns:a16="http://schemas.microsoft.com/office/drawing/2014/main" id="{DD0721AD-2EDC-CAC0-44F8-5554B2E6A1ED}"/>
              </a:ext>
            </a:extLst>
          </p:cNvPr>
          <p:cNvPicPr>
            <a:picLocks noChangeAspect="1"/>
          </p:cNvPicPr>
          <p:nvPr/>
        </p:nvPicPr>
        <p:blipFill>
          <a:blip r:embed="rId2"/>
          <a:stretch>
            <a:fillRect/>
          </a:stretch>
        </p:blipFill>
        <p:spPr>
          <a:xfrm>
            <a:off x="7793801" y="514413"/>
            <a:ext cx="2967594" cy="572031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D2D5EA67-B162-5322-8454-E7735089B1CD}"/>
              </a:ext>
            </a:extLst>
          </p:cNvPr>
          <p:cNvPicPr>
            <a:picLocks noChangeAspect="1"/>
          </p:cNvPicPr>
          <p:nvPr/>
        </p:nvPicPr>
        <p:blipFill>
          <a:blip r:embed="rId3"/>
          <a:stretch>
            <a:fillRect/>
          </a:stretch>
        </p:blipFill>
        <p:spPr>
          <a:xfrm>
            <a:off x="4254643" y="436728"/>
            <a:ext cx="3227490" cy="5845999"/>
          </a:xfrm>
          <a:prstGeom prst="rect">
            <a:avLst/>
          </a:prstGeom>
        </p:spPr>
      </p:pic>
      <p:sp>
        <p:nvSpPr>
          <p:cNvPr id="6" name="Slide Number Placeholder 5">
            <a:extLst>
              <a:ext uri="{FF2B5EF4-FFF2-40B4-BE49-F238E27FC236}">
                <a16:creationId xmlns:a16="http://schemas.microsoft.com/office/drawing/2014/main" id="{C0FEB9B0-8739-B5A0-0E99-8DA4B6B2C9A3}"/>
              </a:ext>
            </a:extLst>
          </p:cNvPr>
          <p:cNvSpPr>
            <a:spLocks noGrp="1"/>
          </p:cNvSpPr>
          <p:nvPr>
            <p:ph type="sldNum" sz="quarter" idx="12"/>
          </p:nvPr>
        </p:nvSpPr>
        <p:spPr/>
        <p:txBody>
          <a:bodyPr/>
          <a:lstStyle/>
          <a:p>
            <a:fld id="{330EA680-D336-4FF7-8B7A-9848BB0A1C32}" type="slidenum">
              <a:rPr lang="en-GB" smtClean="0"/>
              <a:t>62</a:t>
            </a:fld>
            <a:endParaRPr lang="en-US"/>
          </a:p>
        </p:txBody>
      </p:sp>
    </p:spTree>
    <p:extLst>
      <p:ext uri="{BB962C8B-B14F-4D97-AF65-F5344CB8AC3E}">
        <p14:creationId xmlns:p14="http://schemas.microsoft.com/office/powerpoint/2010/main" val="2676185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Security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b="1">
                <a:cs typeface="Calibri"/>
              </a:rPr>
              <a:t> March</a:t>
            </a:r>
            <a:r>
              <a:rPr lang="en-US" sz="1800">
                <a:cs typeface="Calibri"/>
              </a:rPr>
              <a:t> had the greatest number of flights with Security delay.</a:t>
            </a:r>
            <a:endParaRPr lang="en-US" sz="1800">
              <a:ea typeface="+mn-lt"/>
              <a:cs typeface="+mn-lt"/>
            </a:endParaRPr>
          </a:p>
          <a:p>
            <a:pPr>
              <a:buNone/>
            </a:pPr>
            <a:r>
              <a:rPr lang="en-US" sz="1800" b="1">
                <a:ea typeface="+mn-lt"/>
                <a:cs typeface="+mn-lt"/>
              </a:rPr>
              <a:t>Jan, Feb </a:t>
            </a:r>
            <a:r>
              <a:rPr lang="en-US" sz="1800">
                <a:ea typeface="+mn-lt"/>
                <a:cs typeface="+mn-lt"/>
              </a:rPr>
              <a:t>and</a:t>
            </a:r>
            <a:r>
              <a:rPr lang="en-US" sz="1800" b="1">
                <a:ea typeface="+mn-lt"/>
                <a:cs typeface="+mn-lt"/>
              </a:rPr>
              <a:t> Mar</a:t>
            </a:r>
            <a:r>
              <a:rPr lang="en-US" sz="1800">
                <a:ea typeface="+mn-lt"/>
                <a:cs typeface="+mn-lt"/>
              </a:rPr>
              <a:t> had the greatest number of flights with no Security delay</a:t>
            </a:r>
            <a:endParaRPr lang="en-US"/>
          </a:p>
          <a:p>
            <a:pPr>
              <a:buNone/>
            </a:pPr>
            <a:endParaRPr lang="en-US" sz="1800">
              <a:ea typeface="+mn-lt"/>
              <a:cs typeface="+mn-lt"/>
            </a:endParaRPr>
          </a:p>
        </p:txBody>
      </p:sp>
      <p:pic>
        <p:nvPicPr>
          <p:cNvPr id="4" name="Picture 4" descr="Chart, bar chart, box and whisker chart&#10;&#10;Description automatically generated">
            <a:extLst>
              <a:ext uri="{FF2B5EF4-FFF2-40B4-BE49-F238E27FC236}">
                <a16:creationId xmlns:a16="http://schemas.microsoft.com/office/drawing/2014/main" id="{29163C16-1920-2B30-A448-3F7F80B4C97C}"/>
              </a:ext>
            </a:extLst>
          </p:cNvPr>
          <p:cNvPicPr>
            <a:picLocks noChangeAspect="1"/>
          </p:cNvPicPr>
          <p:nvPr/>
        </p:nvPicPr>
        <p:blipFill>
          <a:blip r:embed="rId2"/>
          <a:stretch>
            <a:fillRect/>
          </a:stretch>
        </p:blipFill>
        <p:spPr>
          <a:xfrm>
            <a:off x="8009908" y="579513"/>
            <a:ext cx="3544783" cy="5867209"/>
          </a:xfrm>
          <a:prstGeom prst="rect">
            <a:avLst/>
          </a:prstGeom>
        </p:spPr>
      </p:pic>
      <p:pic>
        <p:nvPicPr>
          <p:cNvPr id="5" name="Picture 5" descr="Chart&#10;&#10;Description automatically generated">
            <a:extLst>
              <a:ext uri="{FF2B5EF4-FFF2-40B4-BE49-F238E27FC236}">
                <a16:creationId xmlns:a16="http://schemas.microsoft.com/office/drawing/2014/main" id="{5B560691-045B-E3BA-404B-40843012F942}"/>
              </a:ext>
            </a:extLst>
          </p:cNvPr>
          <p:cNvPicPr>
            <a:picLocks noChangeAspect="1"/>
          </p:cNvPicPr>
          <p:nvPr/>
        </p:nvPicPr>
        <p:blipFill>
          <a:blip r:embed="rId3"/>
          <a:stretch>
            <a:fillRect/>
          </a:stretch>
        </p:blipFill>
        <p:spPr>
          <a:xfrm>
            <a:off x="4021777" y="577125"/>
            <a:ext cx="3920836" cy="5852192"/>
          </a:xfrm>
          <a:prstGeom prst="rect">
            <a:avLst/>
          </a:prstGeom>
        </p:spPr>
      </p:pic>
      <p:cxnSp>
        <p:nvCxnSpPr>
          <p:cNvPr id="7" name="Straight Arrow Connector 6">
            <a:extLst>
              <a:ext uri="{FF2B5EF4-FFF2-40B4-BE49-F238E27FC236}">
                <a16:creationId xmlns:a16="http://schemas.microsoft.com/office/drawing/2014/main" id="{1A4C9634-57CF-C91B-CB42-5902C4EA57FE}"/>
              </a:ext>
            </a:extLst>
          </p:cNvPr>
          <p:cNvCxnSpPr/>
          <p:nvPr/>
        </p:nvCxnSpPr>
        <p:spPr>
          <a:xfrm>
            <a:off x="7952220" y="170583"/>
            <a:ext cx="2310" cy="639849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5103271-FD1D-D9E8-9B35-729A4C5946E0}"/>
              </a:ext>
            </a:extLst>
          </p:cNvPr>
          <p:cNvSpPr>
            <a:spLocks noGrp="1"/>
          </p:cNvSpPr>
          <p:nvPr>
            <p:ph type="sldNum" sz="quarter" idx="12"/>
          </p:nvPr>
        </p:nvSpPr>
        <p:spPr/>
        <p:txBody>
          <a:bodyPr/>
          <a:lstStyle/>
          <a:p>
            <a:fld id="{330EA680-D336-4FF7-8B7A-9848BB0A1C32}" type="slidenum">
              <a:rPr lang="en-GB" smtClean="0"/>
              <a:t>63</a:t>
            </a:fld>
            <a:endParaRPr lang="en-US"/>
          </a:p>
        </p:txBody>
      </p:sp>
    </p:spTree>
    <p:extLst>
      <p:ext uri="{BB962C8B-B14F-4D97-AF65-F5344CB8AC3E}">
        <p14:creationId xmlns:p14="http://schemas.microsoft.com/office/powerpoint/2010/main" val="2557014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Late Aircraft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Total number of flights having late aircraft delay = 387642</a:t>
            </a:r>
          </a:p>
          <a:p>
            <a:pPr>
              <a:buNone/>
            </a:pPr>
            <a:r>
              <a:rPr lang="en-US" sz="1800">
                <a:ea typeface="+mn-lt"/>
                <a:cs typeface="+mn-lt"/>
              </a:rPr>
              <a:t>Total number of flight with no late aircraft delay = 298092</a:t>
            </a:r>
          </a:p>
          <a:p>
            <a:pPr>
              <a:buNone/>
            </a:pPr>
            <a:endParaRPr lang="en-US" sz="1800">
              <a:ea typeface="+mn-lt"/>
              <a:cs typeface="+mn-lt"/>
            </a:endParaRPr>
          </a:p>
        </p:txBody>
      </p:sp>
      <p:pic>
        <p:nvPicPr>
          <p:cNvPr id="6" name="Picture 6" descr="Graphical user interface, application&#10;&#10;Description automatically generated">
            <a:extLst>
              <a:ext uri="{FF2B5EF4-FFF2-40B4-BE49-F238E27FC236}">
                <a16:creationId xmlns:a16="http://schemas.microsoft.com/office/drawing/2014/main" id="{D0C9FC1A-0500-C897-20AC-DA1EC7E7720F}"/>
              </a:ext>
            </a:extLst>
          </p:cNvPr>
          <p:cNvPicPr>
            <a:picLocks noChangeAspect="1"/>
          </p:cNvPicPr>
          <p:nvPr/>
        </p:nvPicPr>
        <p:blipFill>
          <a:blip r:embed="rId2"/>
          <a:stretch>
            <a:fillRect/>
          </a:stretch>
        </p:blipFill>
        <p:spPr>
          <a:xfrm>
            <a:off x="4693413" y="889041"/>
            <a:ext cx="2963511" cy="5396592"/>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980F3DA6-37FA-238C-183A-E0099DB4A416}"/>
              </a:ext>
            </a:extLst>
          </p:cNvPr>
          <p:cNvPicPr>
            <a:picLocks noChangeAspect="1"/>
          </p:cNvPicPr>
          <p:nvPr/>
        </p:nvPicPr>
        <p:blipFill>
          <a:blip r:embed="rId3"/>
          <a:stretch>
            <a:fillRect/>
          </a:stretch>
        </p:blipFill>
        <p:spPr>
          <a:xfrm>
            <a:off x="8677152" y="834428"/>
            <a:ext cx="3071255" cy="5446444"/>
          </a:xfrm>
          <a:prstGeom prst="rect">
            <a:avLst/>
          </a:prstGeom>
        </p:spPr>
      </p:pic>
      <p:sp>
        <p:nvSpPr>
          <p:cNvPr id="4" name="Slide Number Placeholder 3">
            <a:extLst>
              <a:ext uri="{FF2B5EF4-FFF2-40B4-BE49-F238E27FC236}">
                <a16:creationId xmlns:a16="http://schemas.microsoft.com/office/drawing/2014/main" id="{4661E37F-1B5D-4ADC-36E8-91407BB7FCB0}"/>
              </a:ext>
            </a:extLst>
          </p:cNvPr>
          <p:cNvSpPr>
            <a:spLocks noGrp="1"/>
          </p:cNvSpPr>
          <p:nvPr>
            <p:ph type="sldNum" sz="quarter" idx="12"/>
          </p:nvPr>
        </p:nvSpPr>
        <p:spPr/>
        <p:txBody>
          <a:bodyPr/>
          <a:lstStyle/>
          <a:p>
            <a:fld id="{330EA680-D336-4FF7-8B7A-9848BB0A1C32}" type="slidenum">
              <a:rPr lang="en-GB" smtClean="0"/>
              <a:t>64</a:t>
            </a:fld>
            <a:endParaRPr lang="en-US"/>
          </a:p>
        </p:txBody>
      </p:sp>
    </p:spTree>
    <p:extLst>
      <p:ext uri="{BB962C8B-B14F-4D97-AF65-F5344CB8AC3E}">
        <p14:creationId xmlns:p14="http://schemas.microsoft.com/office/powerpoint/2010/main" val="348985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Freeform: Shape 6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2" name="Freeform: Shape 7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371094" y="1161288"/>
            <a:ext cx="3438144" cy="1239012"/>
          </a:xfrm>
        </p:spPr>
        <p:txBody>
          <a:bodyPr anchor="ctr">
            <a:normAutofit/>
          </a:bodyPr>
          <a:lstStyle/>
          <a:p>
            <a:r>
              <a:rPr lang="en-GB" sz="2800">
                <a:cs typeface="Calibri Light"/>
              </a:rPr>
              <a:t>Visualization  - delays – Late aircraft delay</a:t>
            </a:r>
          </a:p>
        </p:txBody>
      </p:sp>
      <p:sp>
        <p:nvSpPr>
          <p:cNvPr id="74" name="Rectangle 7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6" name="Rectangle 7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371094" y="2439012"/>
            <a:ext cx="3717949" cy="4087314"/>
          </a:xfrm>
        </p:spPr>
        <p:txBody>
          <a:bodyPr vert="horz" lIns="91440" tIns="45720" rIns="91440" bIns="45720" rtlCol="0" anchor="t">
            <a:normAutofit/>
          </a:bodyPr>
          <a:lstStyle/>
          <a:p>
            <a:pPr>
              <a:buNone/>
            </a:pPr>
            <a:r>
              <a:rPr lang="en-US" sz="1800">
                <a:ea typeface="+mn-lt"/>
                <a:cs typeface="+mn-lt"/>
              </a:rPr>
              <a:t>Here we can see that by using month as a measure of frequency.</a:t>
            </a:r>
          </a:p>
          <a:p>
            <a:pPr>
              <a:buNone/>
            </a:pPr>
            <a:r>
              <a:rPr lang="en-US" sz="1800">
                <a:cs typeface="Calibri"/>
              </a:rPr>
              <a:t> </a:t>
            </a:r>
            <a:r>
              <a:rPr lang="en-US" sz="1800" b="1">
                <a:cs typeface="Calibri"/>
              </a:rPr>
              <a:t>Feb and March</a:t>
            </a:r>
            <a:r>
              <a:rPr lang="en-US" sz="1800">
                <a:cs typeface="Calibri"/>
              </a:rPr>
              <a:t> had the greatest number of flights with Late aircraft delay.</a:t>
            </a:r>
            <a:endParaRPr lang="en-US" sz="1800">
              <a:ea typeface="+mn-lt"/>
              <a:cs typeface="+mn-lt"/>
            </a:endParaRPr>
          </a:p>
          <a:p>
            <a:pPr>
              <a:buNone/>
            </a:pPr>
            <a:r>
              <a:rPr lang="en-US" sz="1800" b="1">
                <a:ea typeface="+mn-lt"/>
                <a:cs typeface="+mn-lt"/>
              </a:rPr>
              <a:t>Jan, Feb and Mar</a:t>
            </a:r>
            <a:r>
              <a:rPr lang="en-US" sz="1800">
                <a:ea typeface="+mn-lt"/>
                <a:cs typeface="+mn-lt"/>
              </a:rPr>
              <a:t> had the greatest number of flights with no late aircraft delay</a:t>
            </a:r>
            <a:endParaRPr lang="en-US"/>
          </a:p>
          <a:p>
            <a:pPr>
              <a:buNone/>
            </a:pPr>
            <a:r>
              <a:rPr lang="en-US" sz="1800">
                <a:ea typeface="+mn-lt"/>
                <a:cs typeface="+mn-lt"/>
              </a:rPr>
              <a:t>Thus, overall </a:t>
            </a:r>
            <a:r>
              <a:rPr lang="en-US" sz="1800" b="1">
                <a:ea typeface="+mn-lt"/>
                <a:cs typeface="+mn-lt"/>
              </a:rPr>
              <a:t>March </a:t>
            </a:r>
            <a:r>
              <a:rPr lang="en-US" sz="1800">
                <a:ea typeface="+mn-lt"/>
                <a:cs typeface="+mn-lt"/>
              </a:rPr>
              <a:t>was the month with majority of the delays, although March also had higher number of zero delayed flights as well, but it is because of flights occurred overall.</a:t>
            </a:r>
          </a:p>
        </p:txBody>
      </p:sp>
      <p:pic>
        <p:nvPicPr>
          <p:cNvPr id="6" name="Picture 6" descr="Chart&#10;&#10;Description automatically generated">
            <a:extLst>
              <a:ext uri="{FF2B5EF4-FFF2-40B4-BE49-F238E27FC236}">
                <a16:creationId xmlns:a16="http://schemas.microsoft.com/office/drawing/2014/main" id="{592CD19E-1499-6439-EF10-3D5F741F3FA5}"/>
              </a:ext>
            </a:extLst>
          </p:cNvPr>
          <p:cNvPicPr>
            <a:picLocks noChangeAspect="1"/>
          </p:cNvPicPr>
          <p:nvPr/>
        </p:nvPicPr>
        <p:blipFill>
          <a:blip r:embed="rId2"/>
          <a:stretch>
            <a:fillRect/>
          </a:stretch>
        </p:blipFill>
        <p:spPr>
          <a:xfrm>
            <a:off x="4091048" y="710372"/>
            <a:ext cx="3762499" cy="5635178"/>
          </a:xfrm>
          <a:prstGeom prst="rect">
            <a:avLst/>
          </a:prstGeom>
        </p:spPr>
      </p:pic>
      <p:pic>
        <p:nvPicPr>
          <p:cNvPr id="7" name="Picture 7" descr="Chart, waterfall chart&#10;&#10;Description automatically generated">
            <a:extLst>
              <a:ext uri="{FF2B5EF4-FFF2-40B4-BE49-F238E27FC236}">
                <a16:creationId xmlns:a16="http://schemas.microsoft.com/office/drawing/2014/main" id="{D66030A3-2427-A92B-8706-79E703C46D9D}"/>
              </a:ext>
            </a:extLst>
          </p:cNvPr>
          <p:cNvPicPr>
            <a:picLocks noChangeAspect="1"/>
          </p:cNvPicPr>
          <p:nvPr/>
        </p:nvPicPr>
        <p:blipFill>
          <a:blip r:embed="rId3"/>
          <a:stretch>
            <a:fillRect/>
          </a:stretch>
        </p:blipFill>
        <p:spPr>
          <a:xfrm>
            <a:off x="8059386" y="711509"/>
            <a:ext cx="3524992" cy="5799919"/>
          </a:xfrm>
          <a:prstGeom prst="rect">
            <a:avLst/>
          </a:prstGeom>
        </p:spPr>
      </p:pic>
      <p:cxnSp>
        <p:nvCxnSpPr>
          <p:cNvPr id="5" name="Straight Arrow Connector 4">
            <a:extLst>
              <a:ext uri="{FF2B5EF4-FFF2-40B4-BE49-F238E27FC236}">
                <a16:creationId xmlns:a16="http://schemas.microsoft.com/office/drawing/2014/main" id="{39188ED7-74A8-67E5-C76F-612AFA508923}"/>
              </a:ext>
            </a:extLst>
          </p:cNvPr>
          <p:cNvCxnSpPr/>
          <p:nvPr/>
        </p:nvCxnSpPr>
        <p:spPr>
          <a:xfrm>
            <a:off x="7906039" y="124402"/>
            <a:ext cx="13855" cy="645621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67D6A0C-183A-6CA9-88EB-6811E368FEDA}"/>
              </a:ext>
            </a:extLst>
          </p:cNvPr>
          <p:cNvSpPr>
            <a:spLocks noGrp="1"/>
          </p:cNvSpPr>
          <p:nvPr>
            <p:ph type="sldNum" sz="quarter" idx="12"/>
          </p:nvPr>
        </p:nvSpPr>
        <p:spPr/>
        <p:txBody>
          <a:bodyPr/>
          <a:lstStyle/>
          <a:p>
            <a:fld id="{330EA680-D336-4FF7-8B7A-9848BB0A1C32}" type="slidenum">
              <a:rPr lang="en-GB" smtClean="0"/>
              <a:t>65</a:t>
            </a:fld>
            <a:endParaRPr lang="en-US"/>
          </a:p>
        </p:txBody>
      </p:sp>
    </p:spTree>
    <p:extLst>
      <p:ext uri="{BB962C8B-B14F-4D97-AF65-F5344CB8AC3E}">
        <p14:creationId xmlns:p14="http://schemas.microsoft.com/office/powerpoint/2010/main" val="2902037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F14B1-1A04-FC8F-61BA-45A4F6C7E5D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Visualization of Taxi-In Field</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496D5C6-7D47-BD36-DD91-6A3E08EA59E5}"/>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r>
              <a:rPr lang="en-US" sz="2200"/>
              <a:t>It shows the distribution of the </a:t>
            </a:r>
            <a:r>
              <a:rPr lang="en-US" sz="2200" b="1" err="1"/>
              <a:t>TaxiIn</a:t>
            </a:r>
            <a:r>
              <a:rPr lang="en-US" sz="2200"/>
              <a:t> field in the Airlines Delay dataset. </a:t>
            </a:r>
          </a:p>
          <a:p>
            <a:pPr indent="-228600">
              <a:buFont typeface="Arial" panose="020B0604020202020204" pitchFamily="34" charset="0"/>
              <a:buChar char="•"/>
            </a:pPr>
            <a:r>
              <a:rPr lang="en-US" sz="2200"/>
              <a:t>The distribution is representing the most common taxi-In time interval with respect to number of flights (frequency).</a:t>
            </a:r>
            <a:endParaRPr lang="en-US" sz="2200">
              <a:cs typeface="Calibri"/>
            </a:endParaRPr>
          </a:p>
          <a:p>
            <a:pPr indent="-228600">
              <a:buFont typeface="Arial" panose="020B0604020202020204" pitchFamily="34" charset="0"/>
              <a:buChar char="•"/>
            </a:pPr>
            <a:endParaRPr lang="en-US" sz="2200"/>
          </a:p>
        </p:txBody>
      </p:sp>
      <p:pic>
        <p:nvPicPr>
          <p:cNvPr id="5" name="Picture 5" descr="Chart, histogram&#10;&#10;Description automatically generated">
            <a:extLst>
              <a:ext uri="{FF2B5EF4-FFF2-40B4-BE49-F238E27FC236}">
                <a16:creationId xmlns:a16="http://schemas.microsoft.com/office/drawing/2014/main" id="{A0028371-C2BD-46DB-9878-E43FA24DF2C2}"/>
              </a:ext>
            </a:extLst>
          </p:cNvPr>
          <p:cNvPicPr>
            <a:picLocks noGrp="1" noChangeAspect="1"/>
          </p:cNvPicPr>
          <p:nvPr>
            <p:ph idx="1"/>
          </p:nvPr>
        </p:nvPicPr>
        <p:blipFill>
          <a:blip r:embed="rId2"/>
          <a:stretch>
            <a:fillRect/>
          </a:stretch>
        </p:blipFill>
        <p:spPr>
          <a:xfrm>
            <a:off x="4654296" y="814216"/>
            <a:ext cx="6903720" cy="5229567"/>
          </a:xfrm>
          <a:prstGeom prst="rect">
            <a:avLst/>
          </a:prstGeom>
        </p:spPr>
      </p:pic>
      <p:sp>
        <p:nvSpPr>
          <p:cNvPr id="3" name="Slide Number Placeholder 2">
            <a:extLst>
              <a:ext uri="{FF2B5EF4-FFF2-40B4-BE49-F238E27FC236}">
                <a16:creationId xmlns:a16="http://schemas.microsoft.com/office/drawing/2014/main" id="{6600BFBF-E517-461C-7867-96D360C3FD91}"/>
              </a:ext>
            </a:extLst>
          </p:cNvPr>
          <p:cNvSpPr>
            <a:spLocks noGrp="1"/>
          </p:cNvSpPr>
          <p:nvPr>
            <p:ph type="sldNum" sz="quarter" idx="12"/>
          </p:nvPr>
        </p:nvSpPr>
        <p:spPr/>
        <p:txBody>
          <a:bodyPr/>
          <a:lstStyle/>
          <a:p>
            <a:fld id="{330EA680-D336-4FF7-8B7A-9848BB0A1C32}" type="slidenum">
              <a:rPr lang="en-GB" smtClean="0"/>
              <a:t>66</a:t>
            </a:fld>
            <a:endParaRPr lang="en-US"/>
          </a:p>
        </p:txBody>
      </p:sp>
    </p:spTree>
    <p:extLst>
      <p:ext uri="{BB962C8B-B14F-4D97-AF65-F5344CB8AC3E}">
        <p14:creationId xmlns:p14="http://schemas.microsoft.com/office/powerpoint/2010/main" val="1909671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C2800-62EC-1EC1-702D-D83AC6195EB5}"/>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5400"/>
              <a:t>Visualization of Taxi-In Field</a:t>
            </a:r>
            <a:endParaRPr lang="en-US">
              <a:ea typeface="+mj-ea"/>
              <a:cs typeface="+mj-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CE875CF9-0A0D-EFEA-1FB8-F451625DE13E}"/>
              </a:ext>
            </a:extLst>
          </p:cNvPr>
          <p:cNvSpPr>
            <a:spLocks noGrp="1"/>
          </p:cNvSpPr>
          <p:nvPr>
            <p:ph type="body" sz="half" idx="2"/>
          </p:nvPr>
        </p:nvSpPr>
        <p:spPr>
          <a:xfrm>
            <a:off x="642659" y="3557484"/>
            <a:ext cx="3417277" cy="2648713"/>
          </a:xfrm>
        </p:spPr>
        <p:txBody>
          <a:bodyPr vert="horz" lIns="91440" tIns="45720" rIns="91440" bIns="45720" rtlCol="0" anchor="t">
            <a:normAutofit/>
          </a:bodyPr>
          <a:lstStyle/>
          <a:p>
            <a:r>
              <a:rPr lang="en-US" sz="1700">
                <a:cs typeface="Calibri"/>
              </a:rPr>
              <a:t>This scatter plot shows a rough distribution of the data of Taxi-In with respect to Arrival Delay.</a:t>
            </a:r>
          </a:p>
          <a:p>
            <a:endParaRPr lang="en-US" sz="1700">
              <a:cs typeface="Calibri"/>
            </a:endParaRPr>
          </a:p>
          <a:p>
            <a:pPr marL="285750" indent="-228600">
              <a:buFont typeface="Arial" panose="020B0604020202020204" pitchFamily="34" charset="0"/>
              <a:buChar char="•"/>
            </a:pPr>
            <a:endParaRPr lang="en-US" sz="1700">
              <a:cs typeface="Calibri"/>
            </a:endParaRPr>
          </a:p>
          <a:p>
            <a:pPr indent="-228600">
              <a:buFont typeface="Arial" panose="020B0604020202020204" pitchFamily="34" charset="0"/>
              <a:buChar char="•"/>
            </a:pPr>
            <a:endParaRPr lang="en-US" sz="1700"/>
          </a:p>
          <a:p>
            <a:pPr indent="-228600">
              <a:buFont typeface="Arial" panose="020B0604020202020204" pitchFamily="34" charset="0"/>
              <a:buChar char="•"/>
            </a:pPr>
            <a:endParaRPr lang="en-US" sz="1700">
              <a:cs typeface="Calibri"/>
            </a:endParaRPr>
          </a:p>
        </p:txBody>
      </p:sp>
      <p:pic>
        <p:nvPicPr>
          <p:cNvPr id="5" name="Picture 5" descr="Chart, scatter chart&#10;&#10;Description automatically generated">
            <a:extLst>
              <a:ext uri="{FF2B5EF4-FFF2-40B4-BE49-F238E27FC236}">
                <a16:creationId xmlns:a16="http://schemas.microsoft.com/office/drawing/2014/main" id="{0E830E0B-E3CB-2271-06B5-7FF2B7AB6508}"/>
              </a:ext>
            </a:extLst>
          </p:cNvPr>
          <p:cNvPicPr>
            <a:picLocks noGrp="1" noChangeAspect="1"/>
          </p:cNvPicPr>
          <p:nvPr>
            <p:ph idx="1"/>
          </p:nvPr>
        </p:nvPicPr>
        <p:blipFill>
          <a:blip r:embed="rId2"/>
          <a:stretch>
            <a:fillRect/>
          </a:stretch>
        </p:blipFill>
        <p:spPr>
          <a:xfrm>
            <a:off x="4654296" y="661403"/>
            <a:ext cx="6903720" cy="5535194"/>
          </a:xfrm>
          <a:prstGeom prst="rect">
            <a:avLst/>
          </a:prstGeom>
        </p:spPr>
      </p:pic>
      <p:sp>
        <p:nvSpPr>
          <p:cNvPr id="3" name="Slide Number Placeholder 2">
            <a:extLst>
              <a:ext uri="{FF2B5EF4-FFF2-40B4-BE49-F238E27FC236}">
                <a16:creationId xmlns:a16="http://schemas.microsoft.com/office/drawing/2014/main" id="{B893DEB6-E0AE-000B-59B8-6C9227AFD3A4}"/>
              </a:ext>
            </a:extLst>
          </p:cNvPr>
          <p:cNvSpPr>
            <a:spLocks noGrp="1"/>
          </p:cNvSpPr>
          <p:nvPr>
            <p:ph type="sldNum" sz="quarter" idx="12"/>
          </p:nvPr>
        </p:nvSpPr>
        <p:spPr/>
        <p:txBody>
          <a:bodyPr/>
          <a:lstStyle/>
          <a:p>
            <a:fld id="{330EA680-D336-4FF7-8B7A-9848BB0A1C32}" type="slidenum">
              <a:rPr lang="en-GB" smtClean="0"/>
              <a:t>67</a:t>
            </a:fld>
            <a:endParaRPr lang="en-US"/>
          </a:p>
        </p:txBody>
      </p:sp>
    </p:spTree>
    <p:extLst>
      <p:ext uri="{BB962C8B-B14F-4D97-AF65-F5344CB8AC3E}">
        <p14:creationId xmlns:p14="http://schemas.microsoft.com/office/powerpoint/2010/main" val="2935541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8A854-43A0-C963-2F45-BC5093B734A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Visualization of Taxi-In Field</a:t>
            </a: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7E22641E-F93B-58E1-E3EC-6CA39DD6217B}"/>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marL="285750" indent="-228600">
              <a:buFont typeface="Arial" panose="020B0604020202020204" pitchFamily="34" charset="0"/>
              <a:buChar char="•"/>
            </a:pPr>
            <a:r>
              <a:rPr lang="en-US" sz="1700"/>
              <a:t>There is a wide variation in </a:t>
            </a:r>
            <a:r>
              <a:rPr lang="en-US" sz="1700" b="1"/>
              <a:t>TaxiIn</a:t>
            </a:r>
            <a:r>
              <a:rPr lang="en-US" sz="1700"/>
              <a:t> times across carriers, with some carriers having significantly longer </a:t>
            </a:r>
            <a:r>
              <a:rPr lang="en-US" sz="1700" b="1"/>
              <a:t>TaxiIn</a:t>
            </a:r>
            <a:r>
              <a:rPr lang="en-US" sz="1700"/>
              <a:t> times than others.</a:t>
            </a:r>
          </a:p>
          <a:p>
            <a:pPr marL="285750" indent="-228600">
              <a:buFont typeface="Arial" panose="020B0604020202020204" pitchFamily="34" charset="0"/>
              <a:buChar char="•"/>
            </a:pPr>
            <a:r>
              <a:rPr lang="en-US" sz="1700"/>
              <a:t>The median </a:t>
            </a:r>
            <a:r>
              <a:rPr lang="en-US" sz="1700" b="1"/>
              <a:t>TaxiIn</a:t>
            </a:r>
            <a:r>
              <a:rPr lang="en-US" sz="1700"/>
              <a:t> time for most carriers is between 5 and 10 minutes, with a few carriers having median </a:t>
            </a:r>
            <a:r>
              <a:rPr lang="en-US" sz="1700" b="1"/>
              <a:t>TaxiIn</a:t>
            </a:r>
            <a:r>
              <a:rPr lang="en-US" sz="1700"/>
              <a:t> times of around 15 minutes.</a:t>
            </a:r>
          </a:p>
          <a:p>
            <a:pPr marL="285750" indent="-228600">
              <a:buFont typeface="Arial" panose="020B0604020202020204" pitchFamily="34" charset="0"/>
              <a:buChar char="•"/>
            </a:pPr>
            <a:r>
              <a:rPr lang="en-US" sz="1700"/>
              <a:t>The interquartile range (IQR) of </a:t>
            </a:r>
            <a:r>
              <a:rPr lang="en-US" sz="1700" b="1"/>
              <a:t>TaxiIn</a:t>
            </a:r>
            <a:r>
              <a:rPr lang="en-US" sz="1700"/>
              <a:t> times varies across carriers, with some carriers having a narrow IQR and others having a wide IQR.</a:t>
            </a:r>
          </a:p>
          <a:p>
            <a:pPr indent="-228600">
              <a:buFont typeface="Arial" panose="020B0604020202020204" pitchFamily="34" charset="0"/>
              <a:buChar char="•"/>
            </a:pPr>
            <a:endParaRPr lang="en-US" sz="1700"/>
          </a:p>
        </p:txBody>
      </p:sp>
      <p:pic>
        <p:nvPicPr>
          <p:cNvPr id="5" name="Picture 5" descr="Chart&#10;&#10;Description automatically generated">
            <a:extLst>
              <a:ext uri="{FF2B5EF4-FFF2-40B4-BE49-F238E27FC236}">
                <a16:creationId xmlns:a16="http://schemas.microsoft.com/office/drawing/2014/main" id="{E66108A3-1DE6-672F-39CD-D8F1B32E6FD3}"/>
              </a:ext>
            </a:extLst>
          </p:cNvPr>
          <p:cNvPicPr>
            <a:picLocks noGrp="1" noChangeAspect="1"/>
          </p:cNvPicPr>
          <p:nvPr>
            <p:ph idx="1"/>
          </p:nvPr>
        </p:nvPicPr>
        <p:blipFill rotWithShape="1">
          <a:blip r:embed="rId2"/>
          <a:srcRect l="3505" r="14899" b="-3"/>
          <a:stretch/>
        </p:blipFill>
        <p:spPr>
          <a:xfrm>
            <a:off x="5288769" y="273147"/>
            <a:ext cx="6016663" cy="614818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22C9A3CE-8319-75A8-4B3E-1F275939E770}"/>
              </a:ext>
            </a:extLst>
          </p:cNvPr>
          <p:cNvSpPr>
            <a:spLocks noGrp="1"/>
          </p:cNvSpPr>
          <p:nvPr>
            <p:ph type="sldNum" sz="quarter" idx="12"/>
          </p:nvPr>
        </p:nvSpPr>
        <p:spPr/>
        <p:txBody>
          <a:bodyPr/>
          <a:lstStyle/>
          <a:p>
            <a:fld id="{330EA680-D336-4FF7-8B7A-9848BB0A1C32}" type="slidenum">
              <a:rPr lang="en-GB" smtClean="0"/>
              <a:t>68</a:t>
            </a:fld>
            <a:endParaRPr lang="en-US"/>
          </a:p>
        </p:txBody>
      </p:sp>
    </p:spTree>
    <p:extLst>
      <p:ext uri="{BB962C8B-B14F-4D97-AF65-F5344CB8AC3E}">
        <p14:creationId xmlns:p14="http://schemas.microsoft.com/office/powerpoint/2010/main" val="314384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21B21-21B1-192A-4D2D-A4798731BD93}"/>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Visualization of Taxi-Out Field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D72C9E3-50B5-C4D6-F871-E5E75AB18022}"/>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indent="-228600">
              <a:buFont typeface="Arial" panose="020B0604020202020204" pitchFamily="34" charset="0"/>
              <a:buChar char="•"/>
            </a:pPr>
            <a:r>
              <a:rPr lang="en-US" sz="1900"/>
              <a:t>The majority of flights have a </a:t>
            </a:r>
            <a:r>
              <a:rPr lang="en-US" sz="1900" b="1"/>
              <a:t>TaxiOut</a:t>
            </a:r>
            <a:r>
              <a:rPr lang="en-US" sz="1900"/>
              <a:t> time between 0 and 20 minutes, with a peak around 10 minutes. </a:t>
            </a:r>
          </a:p>
          <a:p>
            <a:pPr indent="-228600">
              <a:buFont typeface="Arial" panose="020B0604020202020204" pitchFamily="34" charset="0"/>
              <a:buChar char="•"/>
            </a:pPr>
            <a:r>
              <a:rPr lang="en-US" sz="1900"/>
              <a:t>This suggests that there are factors that are causing a delay in the process of getting the planes from the gates to the runway.</a:t>
            </a:r>
          </a:p>
          <a:p>
            <a:pPr indent="-228600">
              <a:buFont typeface="Arial" panose="020B0604020202020204" pitchFamily="34" charset="0"/>
              <a:buChar char="•"/>
            </a:pPr>
            <a:r>
              <a:rPr lang="en-US" sz="1900"/>
              <a:t>The long tail on the right side of the histogram indicates that there are a small number of flights with very long </a:t>
            </a:r>
            <a:r>
              <a:rPr lang="en-US" sz="1900" b="1"/>
              <a:t>TaxiOut</a:t>
            </a:r>
            <a:r>
              <a:rPr lang="en-US" sz="1900"/>
              <a:t> times, which could be due to a variety of factors such as airport congestion, weather conditions, or maintenance issues. </a:t>
            </a:r>
          </a:p>
        </p:txBody>
      </p:sp>
      <p:pic>
        <p:nvPicPr>
          <p:cNvPr id="5" name="Picture 5" descr="Chart, histogram&#10;&#10;Description automatically generated">
            <a:extLst>
              <a:ext uri="{FF2B5EF4-FFF2-40B4-BE49-F238E27FC236}">
                <a16:creationId xmlns:a16="http://schemas.microsoft.com/office/drawing/2014/main" id="{39C3D3B7-5475-1ECD-0C82-9D14D5F2F909}"/>
              </a:ext>
            </a:extLst>
          </p:cNvPr>
          <p:cNvPicPr>
            <a:picLocks noGrp="1" noChangeAspect="1"/>
          </p:cNvPicPr>
          <p:nvPr>
            <p:ph idx="1"/>
          </p:nvPr>
        </p:nvPicPr>
        <p:blipFill>
          <a:blip r:embed="rId2"/>
          <a:stretch>
            <a:fillRect/>
          </a:stretch>
        </p:blipFill>
        <p:spPr>
          <a:xfrm>
            <a:off x="6099048" y="1327298"/>
            <a:ext cx="5458968" cy="4203404"/>
          </a:xfrm>
          <a:prstGeom prst="rect">
            <a:avLst/>
          </a:prstGeom>
        </p:spPr>
      </p:pic>
      <p:sp>
        <p:nvSpPr>
          <p:cNvPr id="3" name="Slide Number Placeholder 2">
            <a:extLst>
              <a:ext uri="{FF2B5EF4-FFF2-40B4-BE49-F238E27FC236}">
                <a16:creationId xmlns:a16="http://schemas.microsoft.com/office/drawing/2014/main" id="{2CAF8318-86C2-9E0E-2D38-F45E22F3F948}"/>
              </a:ext>
            </a:extLst>
          </p:cNvPr>
          <p:cNvSpPr>
            <a:spLocks noGrp="1"/>
          </p:cNvSpPr>
          <p:nvPr>
            <p:ph type="sldNum" sz="quarter" idx="12"/>
          </p:nvPr>
        </p:nvSpPr>
        <p:spPr/>
        <p:txBody>
          <a:bodyPr/>
          <a:lstStyle/>
          <a:p>
            <a:fld id="{330EA680-D336-4FF7-8B7A-9848BB0A1C32}" type="slidenum">
              <a:rPr lang="en-GB" smtClean="0"/>
              <a:t>69</a:t>
            </a:fld>
            <a:endParaRPr lang="en-US"/>
          </a:p>
        </p:txBody>
      </p:sp>
    </p:spTree>
    <p:extLst>
      <p:ext uri="{BB962C8B-B14F-4D97-AF65-F5344CB8AC3E}">
        <p14:creationId xmlns:p14="http://schemas.microsoft.com/office/powerpoint/2010/main" val="407480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CA5-E9E8-3408-AD00-7616D7142EB2}"/>
              </a:ext>
            </a:extLst>
          </p:cNvPr>
          <p:cNvSpPr>
            <a:spLocks noGrp="1"/>
          </p:cNvSpPr>
          <p:nvPr>
            <p:ph type="title"/>
          </p:nvPr>
        </p:nvSpPr>
        <p:spPr>
          <a:xfrm>
            <a:off x="820056" y="280024"/>
            <a:ext cx="9895951" cy="1033669"/>
          </a:xfrm>
        </p:spPr>
        <p:txBody>
          <a:bodyPr>
            <a:normAutofit/>
          </a:bodyPr>
          <a:lstStyle/>
          <a:p>
            <a:r>
              <a:rPr lang="en-GB" sz="4000">
                <a:solidFill>
                  <a:srgbClr val="FFFFFF"/>
                </a:solidFill>
                <a:cs typeface="Calibri Light"/>
              </a:rPr>
              <a:t>Pert Chart- Cleaning</a:t>
            </a:r>
            <a:endParaRPr lang="en-GB" sz="4000">
              <a:solidFill>
                <a:srgbClr val="FFFFFF"/>
              </a:solidFill>
            </a:endParaRPr>
          </a:p>
        </p:txBody>
      </p:sp>
      <p:graphicFrame>
        <p:nvGraphicFramePr>
          <p:cNvPr id="17" name="Table 16">
            <a:extLst>
              <a:ext uri="{FF2B5EF4-FFF2-40B4-BE49-F238E27FC236}">
                <a16:creationId xmlns:a16="http://schemas.microsoft.com/office/drawing/2014/main" id="{49E86675-2D83-11F0-7576-ECB70A09EA50}"/>
              </a:ext>
            </a:extLst>
          </p:cNvPr>
          <p:cNvGraphicFramePr>
            <a:graphicFrameLocks noGrp="1"/>
          </p:cNvGraphicFramePr>
          <p:nvPr>
            <p:extLst>
              <p:ext uri="{D42A27DB-BD31-4B8C-83A1-F6EECF244321}">
                <p14:modId xmlns:p14="http://schemas.microsoft.com/office/powerpoint/2010/main" val="1239909356"/>
              </p:ext>
            </p:extLst>
          </p:nvPr>
        </p:nvGraphicFramePr>
        <p:xfrm>
          <a:off x="740228" y="1741714"/>
          <a:ext cx="9368809" cy="4510358"/>
        </p:xfrm>
        <a:graphic>
          <a:graphicData uri="http://schemas.openxmlformats.org/drawingml/2006/table">
            <a:tbl>
              <a:tblPr firstRow="1" bandRow="1">
                <a:tableStyleId>{5C22544A-7EE6-4342-B048-85BDC9FD1C3A}</a:tableStyleId>
              </a:tblPr>
              <a:tblGrid>
                <a:gridCol w="3189262">
                  <a:extLst>
                    <a:ext uri="{9D8B030D-6E8A-4147-A177-3AD203B41FA5}">
                      <a16:colId xmlns:a16="http://schemas.microsoft.com/office/drawing/2014/main" val="3928279864"/>
                    </a:ext>
                  </a:extLst>
                </a:gridCol>
                <a:gridCol w="2059849">
                  <a:extLst>
                    <a:ext uri="{9D8B030D-6E8A-4147-A177-3AD203B41FA5}">
                      <a16:colId xmlns:a16="http://schemas.microsoft.com/office/drawing/2014/main" val="3203358065"/>
                    </a:ext>
                  </a:extLst>
                </a:gridCol>
                <a:gridCol w="2059849">
                  <a:extLst>
                    <a:ext uri="{9D8B030D-6E8A-4147-A177-3AD203B41FA5}">
                      <a16:colId xmlns:a16="http://schemas.microsoft.com/office/drawing/2014/main" val="1606943545"/>
                    </a:ext>
                  </a:extLst>
                </a:gridCol>
                <a:gridCol w="2059849">
                  <a:extLst>
                    <a:ext uri="{9D8B030D-6E8A-4147-A177-3AD203B41FA5}">
                      <a16:colId xmlns:a16="http://schemas.microsoft.com/office/drawing/2014/main" val="925229598"/>
                    </a:ext>
                  </a:extLst>
                </a:gridCol>
              </a:tblGrid>
              <a:tr h="918072">
                <a:tc>
                  <a:txBody>
                    <a:bodyPr/>
                    <a:lstStyle/>
                    <a:p>
                      <a:pPr rtl="0"/>
                      <a:r>
                        <a:rPr lang="en-GB"/>
                        <a:t>Task Name</a:t>
                      </a:r>
                    </a:p>
                  </a:txBody>
                  <a:tcPr anchor="ctr">
                    <a:solidFill>
                      <a:schemeClr val="accent1">
                        <a:lumMod val="75000"/>
                      </a:schemeClr>
                    </a:solidFill>
                  </a:tcPr>
                </a:tc>
                <a:tc>
                  <a:txBody>
                    <a:bodyPr/>
                    <a:lstStyle/>
                    <a:p>
                      <a:pPr lvl="0">
                        <a:buNone/>
                      </a:pPr>
                      <a:r>
                        <a:rPr lang="en-GB"/>
                        <a:t>Week 1</a:t>
                      </a:r>
                    </a:p>
                  </a:txBody>
                  <a:tcPr anchor="ctr">
                    <a:solidFill>
                      <a:schemeClr val="accent1">
                        <a:lumMod val="75000"/>
                      </a:schemeClr>
                    </a:solidFill>
                  </a:tcPr>
                </a:tc>
                <a:tc>
                  <a:txBody>
                    <a:bodyPr/>
                    <a:lstStyle/>
                    <a:p>
                      <a:pPr lvl="0">
                        <a:buNone/>
                      </a:pPr>
                      <a:r>
                        <a:rPr lang="en-GB"/>
                        <a:t>Week 2</a:t>
                      </a:r>
                    </a:p>
                  </a:txBody>
                  <a:tcPr anchor="ctr">
                    <a:solidFill>
                      <a:schemeClr val="accent1">
                        <a:lumMod val="75000"/>
                      </a:schemeClr>
                    </a:solidFill>
                  </a:tcPr>
                </a:tc>
                <a:tc>
                  <a:txBody>
                    <a:bodyPr/>
                    <a:lstStyle/>
                    <a:p>
                      <a:pPr lvl="0">
                        <a:buNone/>
                      </a:pPr>
                      <a:r>
                        <a:rPr lang="en-GB"/>
                        <a:t>Week 3</a:t>
                      </a:r>
                    </a:p>
                  </a:txBody>
                  <a:tcPr anchor="ctr">
                    <a:solidFill>
                      <a:schemeClr val="accent1">
                        <a:lumMod val="75000"/>
                      </a:schemeClr>
                    </a:solidFill>
                  </a:tcPr>
                </a:tc>
                <a:extLst>
                  <a:ext uri="{0D108BD9-81ED-4DB2-BD59-A6C34878D82A}">
                    <a16:rowId xmlns:a16="http://schemas.microsoft.com/office/drawing/2014/main" val="2440441957"/>
                  </a:ext>
                </a:extLst>
              </a:tr>
              <a:tr h="455938">
                <a:tc>
                  <a:txBody>
                    <a:bodyPr/>
                    <a:lstStyle/>
                    <a:p>
                      <a:pPr rtl="0"/>
                      <a:r>
                        <a:rPr lang="en-GB"/>
                        <a:t>Choosing Dataset</a:t>
                      </a:r>
                    </a:p>
                  </a:txBody>
                  <a:tcPr anchor="ctr">
                    <a:solidFill>
                      <a:schemeClr val="tx2">
                        <a:lumMod val="20000"/>
                        <a:lumOff val="80000"/>
                      </a:schemeClr>
                    </a:solidFill>
                  </a:tcPr>
                </a:tc>
                <a:tc>
                  <a:txBody>
                    <a:bodyPr/>
                    <a:lstStyle/>
                    <a:p>
                      <a:pPr lvl="0">
                        <a:buNone/>
                      </a:pPr>
                      <a:endParaRPr lang="en-GB"/>
                    </a:p>
                  </a:txBody>
                  <a:tcPr anchor="ctr">
                    <a:solidFill>
                      <a:srgbClr val="DBAFE3"/>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extLst>
                  <a:ext uri="{0D108BD9-81ED-4DB2-BD59-A6C34878D82A}">
                    <a16:rowId xmlns:a16="http://schemas.microsoft.com/office/drawing/2014/main" val="4261087550"/>
                  </a:ext>
                </a:extLst>
              </a:tr>
              <a:tr h="657087">
                <a:tc>
                  <a:txBody>
                    <a:bodyPr/>
                    <a:lstStyle/>
                    <a:p>
                      <a:pPr rtl="0"/>
                      <a:r>
                        <a:rPr lang="en-GB"/>
                        <a:t>Requirement Gathering</a:t>
                      </a:r>
                    </a:p>
                  </a:txBody>
                  <a:tcPr anchor="ctr">
                    <a:solidFill>
                      <a:schemeClr val="tx2">
                        <a:lumMod val="20000"/>
                        <a:lumOff val="80000"/>
                      </a:schemeClr>
                    </a:solidFill>
                  </a:tcPr>
                </a:tc>
                <a:tc gridSpan="2">
                  <a:txBody>
                    <a:bodyPr/>
                    <a:lstStyle/>
                    <a:p>
                      <a:pPr lvl="0">
                        <a:buNone/>
                      </a:pPr>
                      <a:endParaRPr lang="en-GB"/>
                    </a:p>
                  </a:txBody>
                  <a:tcPr anchor="ctr">
                    <a:solidFill>
                      <a:schemeClr val="accent4">
                        <a:lumMod val="40000"/>
                        <a:lumOff val="60000"/>
                      </a:schemeClr>
                    </a:solidFill>
                  </a:tcPr>
                </a:tc>
                <a:tc hMerge="1">
                  <a:txBody>
                    <a:bodyPr/>
                    <a:lstStyle/>
                    <a:p>
                      <a:endParaRPr lang="en-US"/>
                    </a:p>
                  </a:txBody>
                  <a:tcPr anchor="ctr">
                    <a:solidFill>
                      <a:schemeClr val="tx1">
                        <a:lumMod val="50000"/>
                        <a:lumOff val="50000"/>
                      </a:schemeClr>
                    </a:solidFill>
                  </a:tcPr>
                </a:tc>
                <a:tc>
                  <a:txBody>
                    <a:bodyPr/>
                    <a:lstStyle/>
                    <a:p>
                      <a:pPr lvl="0">
                        <a:buNone/>
                      </a:pPr>
                      <a:endParaRPr lang="en-GB"/>
                    </a:p>
                  </a:txBody>
                  <a:tcPr anchor="ctr">
                    <a:solidFill>
                      <a:schemeClr val="tx2">
                        <a:lumMod val="20000"/>
                        <a:lumOff val="80000"/>
                      </a:schemeClr>
                    </a:solidFill>
                  </a:tcPr>
                </a:tc>
                <a:extLst>
                  <a:ext uri="{0D108BD9-81ED-4DB2-BD59-A6C34878D82A}">
                    <a16:rowId xmlns:a16="http://schemas.microsoft.com/office/drawing/2014/main" val="3017957690"/>
                  </a:ext>
                </a:extLst>
              </a:tr>
              <a:tr h="657087">
                <a:tc>
                  <a:txBody>
                    <a:bodyPr/>
                    <a:lstStyle/>
                    <a:p>
                      <a:pPr rtl="0"/>
                      <a:r>
                        <a:rPr lang="en-GB"/>
                        <a:t>Cleaning Dataset</a:t>
                      </a:r>
                    </a:p>
                  </a:txBody>
                  <a:tcPr anchor="ctr">
                    <a:solidFill>
                      <a:schemeClr val="tx2">
                        <a:lumMod val="20000"/>
                        <a:lumOff val="80000"/>
                      </a:schemeClr>
                    </a:solidFill>
                  </a:tcPr>
                </a:tc>
                <a:tc>
                  <a:txBody>
                    <a:bodyPr/>
                    <a:lstStyle/>
                    <a:p>
                      <a:pPr lvl="0">
                        <a:buNone/>
                      </a:pPr>
                      <a:endParaRPr lang="en-GB"/>
                    </a:p>
                  </a:txBody>
                  <a:tcPr anchor="ctr">
                    <a:solidFill>
                      <a:schemeClr val="tx2">
                        <a:lumMod val="20000"/>
                        <a:lumOff val="80000"/>
                      </a:schemeClr>
                    </a:solidFill>
                  </a:tcPr>
                </a:tc>
                <a:tc gridSpan="2">
                  <a:txBody>
                    <a:bodyPr/>
                    <a:lstStyle/>
                    <a:p>
                      <a:pPr lvl="0">
                        <a:buNone/>
                      </a:pPr>
                      <a:endParaRPr lang="en-GB"/>
                    </a:p>
                  </a:txBody>
                  <a:tcPr anchor="ctr">
                    <a:solidFill>
                      <a:schemeClr val="accent2">
                        <a:lumMod val="20000"/>
                        <a:lumOff val="80000"/>
                      </a:schemeClr>
                    </a:solidFill>
                  </a:tcPr>
                </a:tc>
                <a:tc hMerge="1">
                  <a:txBody>
                    <a:bodyPr/>
                    <a:lstStyle/>
                    <a:p>
                      <a:endParaRPr lang="en-US"/>
                    </a:p>
                  </a:txBody>
                  <a:tcPr anchor="ctr">
                    <a:solidFill>
                      <a:schemeClr val="accent2">
                        <a:lumMod val="20000"/>
                        <a:lumOff val="80000"/>
                      </a:schemeClr>
                    </a:solidFill>
                  </a:tcPr>
                </a:tc>
                <a:extLst>
                  <a:ext uri="{0D108BD9-81ED-4DB2-BD59-A6C34878D82A}">
                    <a16:rowId xmlns:a16="http://schemas.microsoft.com/office/drawing/2014/main" val="3692881747"/>
                  </a:ext>
                </a:extLst>
              </a:tr>
              <a:tr h="508000">
                <a:tc>
                  <a:txBody>
                    <a:bodyPr/>
                    <a:lstStyle/>
                    <a:p>
                      <a:pPr rtl="0"/>
                      <a:r>
                        <a:rPr lang="en-GB"/>
                        <a:t>Data Analysis</a:t>
                      </a:r>
                    </a:p>
                  </a:txBody>
                  <a:tcPr anchor="ctr">
                    <a:solidFill>
                      <a:schemeClr val="tx2">
                        <a:lumMod val="20000"/>
                        <a:lumOff val="80000"/>
                      </a:schemeClr>
                    </a:solidFill>
                  </a:tcPr>
                </a:tc>
                <a:tc>
                  <a:txBody>
                    <a:bodyPr/>
                    <a:lstStyle/>
                    <a:p>
                      <a:pPr lvl="0">
                        <a:buNone/>
                      </a:pPr>
                      <a:endParaRPr lang="en-GB"/>
                    </a:p>
                  </a:txBody>
                  <a:tcPr anchor="ctr">
                    <a:solidFill>
                      <a:schemeClr val="tx2">
                        <a:lumMod val="20000"/>
                        <a:lumOff val="80000"/>
                      </a:schemeClr>
                    </a:solidFill>
                  </a:tcPr>
                </a:tc>
                <a:tc gridSpan="2">
                  <a:txBody>
                    <a:bodyPr/>
                    <a:lstStyle/>
                    <a:p>
                      <a:pPr lvl="0">
                        <a:buNone/>
                      </a:pPr>
                      <a:endParaRPr lang="en-GB"/>
                    </a:p>
                  </a:txBody>
                  <a:tcPr anchor="ctr">
                    <a:solidFill>
                      <a:srgbClr val="E8AEC3"/>
                    </a:solidFill>
                  </a:tcPr>
                </a:tc>
                <a:tc hMerge="1">
                  <a:txBody>
                    <a:bodyPr/>
                    <a:lstStyle/>
                    <a:p>
                      <a:endParaRPr lang="en-US"/>
                    </a:p>
                  </a:txBody>
                  <a:tcPr anchor="ctr">
                    <a:solidFill>
                      <a:srgbClr val="E8AEC3"/>
                    </a:solidFill>
                  </a:tcPr>
                </a:tc>
                <a:extLst>
                  <a:ext uri="{0D108BD9-81ED-4DB2-BD59-A6C34878D82A}">
                    <a16:rowId xmlns:a16="http://schemas.microsoft.com/office/drawing/2014/main" val="1929489254"/>
                  </a:ext>
                </a:extLst>
              </a:tr>
              <a:tr h="657087">
                <a:tc>
                  <a:txBody>
                    <a:bodyPr/>
                    <a:lstStyle/>
                    <a:p>
                      <a:pPr rtl="0"/>
                      <a:r>
                        <a:rPr lang="en-GB"/>
                        <a:t>Compiling work</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chemeClr val="accent3">
                        <a:lumMod val="60000"/>
                        <a:lumOff val="40000"/>
                      </a:schemeClr>
                    </a:solidFill>
                  </a:tcPr>
                </a:tc>
                <a:extLst>
                  <a:ext uri="{0D108BD9-81ED-4DB2-BD59-A6C34878D82A}">
                    <a16:rowId xmlns:a16="http://schemas.microsoft.com/office/drawing/2014/main" val="4079224599"/>
                  </a:ext>
                </a:extLst>
              </a:tr>
              <a:tr h="657087">
                <a:tc>
                  <a:txBody>
                    <a:bodyPr/>
                    <a:lstStyle/>
                    <a:p>
                      <a:pPr rtl="0"/>
                      <a:r>
                        <a:rPr lang="en-GB"/>
                        <a:t>Presentation Completion</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chemeClr val="accent6">
                        <a:lumMod val="40000"/>
                        <a:lumOff val="60000"/>
                      </a:schemeClr>
                    </a:solidFill>
                  </a:tcPr>
                </a:tc>
                <a:extLst>
                  <a:ext uri="{0D108BD9-81ED-4DB2-BD59-A6C34878D82A}">
                    <a16:rowId xmlns:a16="http://schemas.microsoft.com/office/drawing/2014/main" val="3322438463"/>
                  </a:ext>
                </a:extLst>
              </a:tr>
            </a:tbl>
          </a:graphicData>
        </a:graphic>
      </p:graphicFrame>
      <p:sp>
        <p:nvSpPr>
          <p:cNvPr id="3" name="Slide Number Placeholder 2">
            <a:extLst>
              <a:ext uri="{FF2B5EF4-FFF2-40B4-BE49-F238E27FC236}">
                <a16:creationId xmlns:a16="http://schemas.microsoft.com/office/drawing/2014/main" id="{0D513A47-27C5-9FFD-A13B-9813C528BE11}"/>
              </a:ext>
            </a:extLst>
          </p:cNvPr>
          <p:cNvSpPr>
            <a:spLocks noGrp="1"/>
          </p:cNvSpPr>
          <p:nvPr>
            <p:ph type="sldNum" sz="quarter" idx="12"/>
          </p:nvPr>
        </p:nvSpPr>
        <p:spPr/>
        <p:txBody>
          <a:bodyPr/>
          <a:lstStyle/>
          <a:p>
            <a:fld id="{330EA680-D336-4FF7-8B7A-9848BB0A1C32}" type="slidenum">
              <a:rPr lang="en-GB" smtClean="0"/>
              <a:t>7</a:t>
            </a:fld>
            <a:endParaRPr lang="en-US"/>
          </a:p>
        </p:txBody>
      </p:sp>
    </p:spTree>
    <p:extLst>
      <p:ext uri="{BB962C8B-B14F-4D97-AF65-F5344CB8AC3E}">
        <p14:creationId xmlns:p14="http://schemas.microsoft.com/office/powerpoint/2010/main" val="3842279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25DFD-57A2-6055-AD47-B064E6D5562D}"/>
              </a:ext>
            </a:extLst>
          </p:cNvPr>
          <p:cNvSpPr>
            <a:spLocks noGrp="1"/>
          </p:cNvSpPr>
          <p:nvPr>
            <p:ph type="title"/>
          </p:nvPr>
        </p:nvSpPr>
        <p:spPr>
          <a:xfrm>
            <a:off x="630936" y="640080"/>
            <a:ext cx="4818888" cy="1481328"/>
          </a:xfrm>
        </p:spPr>
        <p:txBody>
          <a:bodyPr vert="horz" lIns="91440" tIns="45720" rIns="91440" bIns="45720" rtlCol="0" anchor="b">
            <a:normAutofit fontScale="90000"/>
          </a:bodyPr>
          <a:lstStyle/>
          <a:p>
            <a:r>
              <a:rPr lang="en-US" sz="5400"/>
              <a:t>Visualization of Taxi-Out Field</a:t>
            </a:r>
            <a:endParaRPr lang="en-US">
              <a:ea typeface="+mj-ea"/>
              <a:cs typeface="+mj-cs"/>
            </a:endParaRP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3746942-DC4C-0E89-77F7-6E2951A59B1C}"/>
              </a:ext>
            </a:extLst>
          </p:cNvPr>
          <p:cNvSpPr>
            <a:spLocks noGrp="1"/>
          </p:cNvSpPr>
          <p:nvPr>
            <p:ph type="body" sz="half" idx="2"/>
          </p:nvPr>
        </p:nvSpPr>
        <p:spPr>
          <a:xfrm>
            <a:off x="642659" y="3657365"/>
            <a:ext cx="4807165" cy="2551411"/>
          </a:xfrm>
        </p:spPr>
        <p:txBody>
          <a:bodyPr vert="horz" lIns="91440" tIns="45720" rIns="91440" bIns="45720" rtlCol="0" anchor="t">
            <a:normAutofit/>
          </a:bodyPr>
          <a:lstStyle/>
          <a:p>
            <a:r>
              <a:rPr lang="en-US" sz="2000">
                <a:cs typeface="Calibri" panose="020F0502020204030204"/>
              </a:rPr>
              <a:t>Similarly, to previous scatter plot, this one shows a rough distribution of the Taxi-Out data with respect to Arrival Delay.</a:t>
            </a:r>
          </a:p>
        </p:txBody>
      </p:sp>
      <p:pic>
        <p:nvPicPr>
          <p:cNvPr id="5" name="Picture 5" descr="Chart, scatter chart&#10;&#10;Description automatically generated">
            <a:extLst>
              <a:ext uri="{FF2B5EF4-FFF2-40B4-BE49-F238E27FC236}">
                <a16:creationId xmlns:a16="http://schemas.microsoft.com/office/drawing/2014/main" id="{FA38629E-393B-A014-F849-A4E7317A6250}"/>
              </a:ext>
            </a:extLst>
          </p:cNvPr>
          <p:cNvPicPr>
            <a:picLocks noGrp="1" noChangeAspect="1"/>
          </p:cNvPicPr>
          <p:nvPr>
            <p:ph idx="1"/>
          </p:nvPr>
        </p:nvPicPr>
        <p:blipFill>
          <a:blip r:embed="rId2"/>
          <a:stretch>
            <a:fillRect/>
          </a:stretch>
        </p:blipFill>
        <p:spPr>
          <a:xfrm>
            <a:off x="6099048" y="1240582"/>
            <a:ext cx="5458968" cy="4376836"/>
          </a:xfrm>
          <a:prstGeom prst="rect">
            <a:avLst/>
          </a:prstGeom>
        </p:spPr>
      </p:pic>
      <p:sp>
        <p:nvSpPr>
          <p:cNvPr id="3" name="Slide Number Placeholder 2">
            <a:extLst>
              <a:ext uri="{FF2B5EF4-FFF2-40B4-BE49-F238E27FC236}">
                <a16:creationId xmlns:a16="http://schemas.microsoft.com/office/drawing/2014/main" id="{E3D50265-00B7-1550-F3B8-7D368D557A30}"/>
              </a:ext>
            </a:extLst>
          </p:cNvPr>
          <p:cNvSpPr>
            <a:spLocks noGrp="1"/>
          </p:cNvSpPr>
          <p:nvPr>
            <p:ph type="sldNum" sz="quarter" idx="12"/>
          </p:nvPr>
        </p:nvSpPr>
        <p:spPr/>
        <p:txBody>
          <a:bodyPr/>
          <a:lstStyle/>
          <a:p>
            <a:fld id="{330EA680-D336-4FF7-8B7A-9848BB0A1C32}" type="slidenum">
              <a:rPr lang="en-GB" smtClean="0"/>
              <a:t>70</a:t>
            </a:fld>
            <a:endParaRPr lang="en-US"/>
          </a:p>
        </p:txBody>
      </p:sp>
    </p:spTree>
    <p:extLst>
      <p:ext uri="{BB962C8B-B14F-4D97-AF65-F5344CB8AC3E}">
        <p14:creationId xmlns:p14="http://schemas.microsoft.com/office/powerpoint/2010/main" val="1818496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59D12-7FAC-72E5-89C0-7AE7F3F7B7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latin typeface="+mj-lt"/>
                <a:ea typeface="+mj-ea"/>
                <a:cs typeface="+mj-cs"/>
              </a:rPr>
              <a:t>Visualization of Taxi–out Field</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56F420B-BB5A-47D1-646F-A5AC38DC79AA}"/>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r>
              <a:rPr lang="en-US" sz="2200"/>
              <a:t>By looking at the box plot, we can see that there is some variation in Taxi-Out times between carriers, with some having a wider distribution than others. However, there are no carriers that stand out as having consistently higher or lower Taxi-Out times than the others.</a:t>
            </a:r>
            <a:endParaRPr lang="en-US"/>
          </a:p>
        </p:txBody>
      </p:sp>
      <p:pic>
        <p:nvPicPr>
          <p:cNvPr id="5" name="Picture 5">
            <a:extLst>
              <a:ext uri="{FF2B5EF4-FFF2-40B4-BE49-F238E27FC236}">
                <a16:creationId xmlns:a16="http://schemas.microsoft.com/office/drawing/2014/main" id="{668A57BE-A23F-CF8E-C5D1-37369FB8E0CD}"/>
              </a:ext>
            </a:extLst>
          </p:cNvPr>
          <p:cNvPicPr>
            <a:picLocks noGrp="1" noChangeAspect="1"/>
          </p:cNvPicPr>
          <p:nvPr>
            <p:ph idx="1"/>
          </p:nvPr>
        </p:nvPicPr>
        <p:blipFill>
          <a:blip r:embed="rId2"/>
          <a:stretch>
            <a:fillRect/>
          </a:stretch>
        </p:blipFill>
        <p:spPr>
          <a:xfrm>
            <a:off x="6099048" y="1056243"/>
            <a:ext cx="5646537" cy="4593114"/>
          </a:xfrm>
          <a:prstGeom prst="rect">
            <a:avLst/>
          </a:prstGeom>
        </p:spPr>
      </p:pic>
      <p:sp>
        <p:nvSpPr>
          <p:cNvPr id="3" name="Slide Number Placeholder 2">
            <a:extLst>
              <a:ext uri="{FF2B5EF4-FFF2-40B4-BE49-F238E27FC236}">
                <a16:creationId xmlns:a16="http://schemas.microsoft.com/office/drawing/2014/main" id="{3F00980D-24F2-4675-6589-0884F1D86EAA}"/>
              </a:ext>
            </a:extLst>
          </p:cNvPr>
          <p:cNvSpPr>
            <a:spLocks noGrp="1"/>
          </p:cNvSpPr>
          <p:nvPr>
            <p:ph type="sldNum" sz="quarter" idx="12"/>
          </p:nvPr>
        </p:nvSpPr>
        <p:spPr/>
        <p:txBody>
          <a:bodyPr/>
          <a:lstStyle/>
          <a:p>
            <a:fld id="{330EA680-D336-4FF7-8B7A-9848BB0A1C32}" type="slidenum">
              <a:rPr lang="en-GB" smtClean="0"/>
              <a:t>71</a:t>
            </a:fld>
            <a:endParaRPr lang="en-US"/>
          </a:p>
        </p:txBody>
      </p:sp>
    </p:spTree>
    <p:extLst>
      <p:ext uri="{BB962C8B-B14F-4D97-AF65-F5344CB8AC3E}">
        <p14:creationId xmlns:p14="http://schemas.microsoft.com/office/powerpoint/2010/main" val="916709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B082DF8-DFF4-0D7E-812E-E23CC742EC1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Visualization of ArrDelay Field</a:t>
            </a:r>
          </a:p>
        </p:txBody>
      </p:sp>
      <p:sp>
        <p:nvSpPr>
          <p:cNvPr id="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667943ED-B177-727A-784C-B7BCA588273B}"/>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r>
              <a:rPr lang="en-US" sz="2000"/>
              <a:t>Some carriers have a larger proportion of flights with significant </a:t>
            </a:r>
            <a:r>
              <a:rPr lang="en-US" sz="2000" err="1"/>
              <a:t>ArrDelay</a:t>
            </a:r>
            <a:r>
              <a:rPr lang="en-US" sz="2000"/>
              <a:t> values than others. This could suggest that these carriers have operational challenges or issues that lead to more delays. Simultaneously carrier with low </a:t>
            </a:r>
            <a:r>
              <a:rPr lang="en-US" sz="2000" err="1"/>
              <a:t>Arrdelay</a:t>
            </a:r>
            <a:r>
              <a:rPr lang="en-US" sz="2000"/>
              <a:t> signifies efficiency of operations and better scheduling.</a:t>
            </a:r>
            <a:endParaRPr lang="en-US"/>
          </a:p>
          <a:p>
            <a:pPr indent="-228600">
              <a:buFont typeface="Arial" panose="020B0604020202020204" pitchFamily="34" charset="0"/>
              <a:buChar char="•"/>
            </a:pPr>
            <a:endParaRPr lang="en-US" sz="2000"/>
          </a:p>
          <a:p>
            <a:pPr indent="-228600">
              <a:buFont typeface="Arial" panose="020B0604020202020204" pitchFamily="34" charset="0"/>
              <a:buChar char="•"/>
            </a:pPr>
            <a:endParaRPr lang="en-US" sz="2000"/>
          </a:p>
        </p:txBody>
      </p:sp>
      <p:pic>
        <p:nvPicPr>
          <p:cNvPr id="19" name="Picture 19">
            <a:extLst>
              <a:ext uri="{FF2B5EF4-FFF2-40B4-BE49-F238E27FC236}">
                <a16:creationId xmlns:a16="http://schemas.microsoft.com/office/drawing/2014/main" id="{6D6CB567-978C-24E1-9556-120234381722}"/>
              </a:ext>
            </a:extLst>
          </p:cNvPr>
          <p:cNvPicPr>
            <a:picLocks noGrp="1" noChangeAspect="1"/>
          </p:cNvPicPr>
          <p:nvPr>
            <p:ph idx="1"/>
          </p:nvPr>
        </p:nvPicPr>
        <p:blipFill>
          <a:blip r:embed="rId2"/>
          <a:stretch>
            <a:fillRect/>
          </a:stretch>
        </p:blipFill>
        <p:spPr>
          <a:xfrm>
            <a:off x="4654296" y="645425"/>
            <a:ext cx="7236424" cy="5674473"/>
          </a:xfrm>
          <a:prstGeom prst="rect">
            <a:avLst/>
          </a:prstGeom>
        </p:spPr>
      </p:pic>
      <p:sp>
        <p:nvSpPr>
          <p:cNvPr id="2" name="Slide Number Placeholder 1">
            <a:extLst>
              <a:ext uri="{FF2B5EF4-FFF2-40B4-BE49-F238E27FC236}">
                <a16:creationId xmlns:a16="http://schemas.microsoft.com/office/drawing/2014/main" id="{9D940497-5FB0-E3FB-0A3B-D5C44D33F82B}"/>
              </a:ext>
            </a:extLst>
          </p:cNvPr>
          <p:cNvSpPr>
            <a:spLocks noGrp="1"/>
          </p:cNvSpPr>
          <p:nvPr>
            <p:ph type="sldNum" sz="quarter" idx="12"/>
          </p:nvPr>
        </p:nvSpPr>
        <p:spPr/>
        <p:txBody>
          <a:bodyPr/>
          <a:lstStyle/>
          <a:p>
            <a:fld id="{330EA680-D336-4FF7-8B7A-9848BB0A1C32}" type="slidenum">
              <a:rPr lang="en-GB" smtClean="0"/>
              <a:t>72</a:t>
            </a:fld>
            <a:endParaRPr lang="en-US"/>
          </a:p>
        </p:txBody>
      </p:sp>
    </p:spTree>
    <p:extLst>
      <p:ext uri="{BB962C8B-B14F-4D97-AF65-F5344CB8AC3E}">
        <p14:creationId xmlns:p14="http://schemas.microsoft.com/office/powerpoint/2010/main" val="3361622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26FC4C-51D7-76F4-5CE6-501C23310CCC}"/>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a:t>ArrDelay vs Dest.</a:t>
            </a:r>
          </a:p>
        </p:txBody>
      </p:sp>
      <p:sp>
        <p:nvSpPr>
          <p:cNvPr id="45" name="Rectangle 4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F1F6DB9-A8C5-684E-F176-E1BC1CE1B0C3}"/>
              </a:ext>
            </a:extLst>
          </p:cNvPr>
          <p:cNvSpPr>
            <a:spLocks noGrp="1"/>
          </p:cNvSpPr>
          <p:nvPr>
            <p:ph type="body" sz="half" idx="2"/>
          </p:nvPr>
        </p:nvSpPr>
        <p:spPr>
          <a:xfrm>
            <a:off x="4581144" y="510047"/>
            <a:ext cx="6858000" cy="1645920"/>
          </a:xfrm>
        </p:spPr>
        <p:txBody>
          <a:bodyPr vert="horz" lIns="91440" tIns="45720" rIns="91440" bIns="45720" rtlCol="0" anchor="ctr">
            <a:normAutofit fontScale="85000" lnSpcReduction="20000"/>
          </a:bodyPr>
          <a:lstStyle/>
          <a:p>
            <a:endParaRPr lang="en-US" sz="1700"/>
          </a:p>
          <a:p>
            <a:endParaRPr lang="en-US" sz="1700"/>
          </a:p>
          <a:p>
            <a:r>
              <a:rPr lang="en-US" sz="1700"/>
              <a:t>The 3 destinations that were found to have the highest arrival delays are ATL, EWR and ORD.</a:t>
            </a:r>
            <a:endParaRPr lang="en-US">
              <a:cs typeface="Calibri"/>
            </a:endParaRPr>
          </a:p>
          <a:p>
            <a:pPr indent="-228600">
              <a:buFont typeface="Arial" panose="020B0604020202020204" pitchFamily="34" charset="0"/>
              <a:buChar char="•"/>
            </a:pPr>
            <a:r>
              <a:rPr lang="en-US" sz="1700" b="1"/>
              <a:t>ORD : Chicago O'Hare International Airport in Chicago, Illinois, USA.</a:t>
            </a:r>
            <a:endParaRPr lang="en-US" sz="1700"/>
          </a:p>
          <a:p>
            <a:pPr indent="-228600">
              <a:buFont typeface="Arial" panose="020B0604020202020204" pitchFamily="34" charset="0"/>
              <a:buChar char="•"/>
            </a:pPr>
            <a:r>
              <a:rPr lang="en-US" sz="1700" b="1"/>
              <a:t>ATL : Hartsfield-Jackson Atlanta International Airport, Georgia, USA.</a:t>
            </a:r>
            <a:r>
              <a:rPr lang="en-US" sz="1700" b="1">
                <a:ea typeface="+mn-lt"/>
                <a:cs typeface="+mn-lt"/>
              </a:rPr>
              <a:t> </a:t>
            </a:r>
            <a:endParaRPr lang="en-US" sz="1700"/>
          </a:p>
          <a:p>
            <a:pPr indent="-228600">
              <a:buFont typeface="Arial" panose="020B0604020202020204" pitchFamily="34" charset="0"/>
              <a:buChar char="•"/>
            </a:pPr>
            <a:r>
              <a:rPr lang="en-US" sz="1700" b="1"/>
              <a:t>EWR : Newark Liberty International Airport, New Jersey, USA.</a:t>
            </a:r>
            <a:endParaRPr lang="en-US" sz="1700" b="1">
              <a:cs typeface="Calibri"/>
            </a:endParaRPr>
          </a:p>
          <a:p>
            <a:pPr indent="-228600">
              <a:buFont typeface="Arial" panose="020B0604020202020204" pitchFamily="34" charset="0"/>
              <a:buChar char="•"/>
            </a:pPr>
            <a:endParaRPr lang="en-US" sz="1700"/>
          </a:p>
          <a:p>
            <a:pPr indent="-228600">
              <a:buFont typeface="Arial" panose="020B0604020202020204" pitchFamily="34" charset="0"/>
              <a:buChar char="•"/>
            </a:pPr>
            <a:endParaRPr lang="en-US" sz="1700"/>
          </a:p>
        </p:txBody>
      </p:sp>
      <p:pic>
        <p:nvPicPr>
          <p:cNvPr id="18" name="Picture 18">
            <a:extLst>
              <a:ext uri="{FF2B5EF4-FFF2-40B4-BE49-F238E27FC236}">
                <a16:creationId xmlns:a16="http://schemas.microsoft.com/office/drawing/2014/main" id="{F93FE1EE-2293-9F94-1B26-C0923E017894}"/>
              </a:ext>
            </a:extLst>
          </p:cNvPr>
          <p:cNvPicPr>
            <a:picLocks noChangeAspect="1"/>
          </p:cNvPicPr>
          <p:nvPr/>
        </p:nvPicPr>
        <p:blipFill>
          <a:blip r:embed="rId2"/>
          <a:stretch>
            <a:fillRect/>
          </a:stretch>
        </p:blipFill>
        <p:spPr>
          <a:xfrm>
            <a:off x="1162683" y="2606462"/>
            <a:ext cx="2374650" cy="3639312"/>
          </a:xfrm>
          <a:prstGeom prst="rect">
            <a:avLst/>
          </a:prstGeom>
        </p:spPr>
      </p:pic>
      <p:pic>
        <p:nvPicPr>
          <p:cNvPr id="14" name="Picture 17">
            <a:extLst>
              <a:ext uri="{FF2B5EF4-FFF2-40B4-BE49-F238E27FC236}">
                <a16:creationId xmlns:a16="http://schemas.microsoft.com/office/drawing/2014/main" id="{EA773CD2-35EF-0BCD-D0EC-4B2331815FBA}"/>
              </a:ext>
            </a:extLst>
          </p:cNvPr>
          <p:cNvPicPr>
            <a:picLocks noChangeAspect="1"/>
          </p:cNvPicPr>
          <p:nvPr/>
        </p:nvPicPr>
        <p:blipFill>
          <a:blip r:embed="rId3"/>
          <a:stretch>
            <a:fillRect/>
          </a:stretch>
        </p:blipFill>
        <p:spPr>
          <a:xfrm>
            <a:off x="4929751" y="2606462"/>
            <a:ext cx="2420143" cy="3639312"/>
          </a:xfrm>
          <a:prstGeom prst="rect">
            <a:avLst/>
          </a:prstGeom>
        </p:spPr>
      </p:pic>
      <p:pic>
        <p:nvPicPr>
          <p:cNvPr id="11" name="Picture 11">
            <a:extLst>
              <a:ext uri="{FF2B5EF4-FFF2-40B4-BE49-F238E27FC236}">
                <a16:creationId xmlns:a16="http://schemas.microsoft.com/office/drawing/2014/main" id="{9DB4BB11-3E71-B08A-7DED-1DFAAD70A91E}"/>
              </a:ext>
            </a:extLst>
          </p:cNvPr>
          <p:cNvPicPr>
            <a:picLocks noGrp="1" noChangeAspect="1"/>
          </p:cNvPicPr>
          <p:nvPr>
            <p:ph idx="1"/>
          </p:nvPr>
        </p:nvPicPr>
        <p:blipFill>
          <a:blip r:embed="rId4"/>
          <a:stretch>
            <a:fillRect/>
          </a:stretch>
        </p:blipFill>
        <p:spPr>
          <a:xfrm>
            <a:off x="8687724" y="2606462"/>
            <a:ext cx="2483830" cy="3639312"/>
          </a:xfrm>
          <a:prstGeom prst="rect">
            <a:avLst/>
          </a:prstGeom>
        </p:spPr>
      </p:pic>
      <p:sp>
        <p:nvSpPr>
          <p:cNvPr id="3" name="Slide Number Placeholder 2">
            <a:extLst>
              <a:ext uri="{FF2B5EF4-FFF2-40B4-BE49-F238E27FC236}">
                <a16:creationId xmlns:a16="http://schemas.microsoft.com/office/drawing/2014/main" id="{6190FED6-B0F9-9CF2-BFC9-6BF4FA89FEE2}"/>
              </a:ext>
            </a:extLst>
          </p:cNvPr>
          <p:cNvSpPr>
            <a:spLocks noGrp="1"/>
          </p:cNvSpPr>
          <p:nvPr>
            <p:ph type="sldNum" sz="quarter" idx="12"/>
          </p:nvPr>
        </p:nvSpPr>
        <p:spPr/>
        <p:txBody>
          <a:bodyPr/>
          <a:lstStyle/>
          <a:p>
            <a:fld id="{330EA680-D336-4FF7-8B7A-9848BB0A1C32}" type="slidenum">
              <a:rPr lang="en-GB" smtClean="0"/>
              <a:t>73</a:t>
            </a:fld>
            <a:endParaRPr lang="en-US"/>
          </a:p>
        </p:txBody>
      </p:sp>
    </p:spTree>
    <p:extLst>
      <p:ext uri="{BB962C8B-B14F-4D97-AF65-F5344CB8AC3E}">
        <p14:creationId xmlns:p14="http://schemas.microsoft.com/office/powerpoint/2010/main" val="1446575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Summary of visualization</a:t>
            </a:r>
            <a:endParaRPr lang="en-US"/>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4947288"/>
          </a:xfrm>
        </p:spPr>
        <p:txBody>
          <a:bodyPr vert="horz" lIns="91440" tIns="45720" rIns="91440" bIns="45720" rtlCol="0" anchor="ctr">
            <a:normAutofit fontScale="92500" lnSpcReduction="20000"/>
          </a:bodyPr>
          <a:lstStyle/>
          <a:p>
            <a:pPr marL="0" indent="0">
              <a:buNone/>
            </a:pPr>
            <a:r>
              <a:rPr lang="en-GB" sz="2000">
                <a:cs typeface="Calibri"/>
              </a:rPr>
              <a:t>By reviewing the information gathered by visualizing the data, several pattern we have noticed are:- </a:t>
            </a:r>
          </a:p>
          <a:p>
            <a:r>
              <a:rPr lang="en-GB" sz="2000">
                <a:cs typeface="Calibri"/>
              </a:rPr>
              <a:t>March had the maximum number of delays which can be seen by the graph of Departure delay and others as it was the month in which commuters travelled the most.</a:t>
            </a:r>
          </a:p>
          <a:p>
            <a:r>
              <a:rPr lang="en-GB" sz="2000">
                <a:cs typeface="Calibri"/>
              </a:rPr>
              <a:t>Chicago was the most preferable destination among the travellers in 2008, however Chicago had the greatest frequency of delay of departure of the flight.</a:t>
            </a:r>
          </a:p>
          <a:p>
            <a:r>
              <a:rPr lang="en-GB" sz="2000">
                <a:cs typeface="Calibri"/>
              </a:rPr>
              <a:t>Security delay was the rarest delay occurred in the whole period, with only occurring in 3.5k flights.</a:t>
            </a:r>
          </a:p>
          <a:p>
            <a:r>
              <a:rPr lang="en-GB" sz="2000">
                <a:cs typeface="Calibri"/>
              </a:rPr>
              <a:t>More number of flights departed from Yuma a city of Arizona and arrived at Paradise a city of Nevada around 5000 times which is way more as compared to other combinations of origin and destination.</a:t>
            </a:r>
          </a:p>
          <a:p>
            <a:r>
              <a:rPr lang="en-GB" sz="2000">
                <a:ea typeface="+mn-lt"/>
                <a:cs typeface="+mn-lt"/>
              </a:rPr>
              <a:t>Distance based visualization tells that most distances are being travelled on 5th day of the week and the busiest month is March. </a:t>
            </a:r>
            <a:endParaRPr lang="en-US" sz="2000">
              <a:ea typeface="+mn-lt"/>
              <a:cs typeface="+mn-lt"/>
            </a:endParaRPr>
          </a:p>
          <a:p>
            <a:r>
              <a:rPr lang="en-CA" sz="2000">
                <a:ea typeface="+mn-lt"/>
                <a:cs typeface="+mn-lt"/>
              </a:rPr>
              <a:t>American Airlines, Inc's carriers had travelled the maximum total distance.</a:t>
            </a:r>
            <a:endParaRPr lang="en-US" sz="2000">
              <a:ea typeface="+mn-lt"/>
              <a:cs typeface="+mn-lt"/>
            </a:endParaRPr>
          </a:p>
          <a:p>
            <a:pPr algn="just">
              <a:lnSpc>
                <a:spcPct val="100000"/>
              </a:lnSpc>
              <a:spcBef>
                <a:spcPts val="0"/>
              </a:spcBef>
            </a:pPr>
            <a:r>
              <a:rPr lang="en-GB" sz="2000">
                <a:ea typeface="+mn-lt"/>
                <a:cs typeface="+mn-lt"/>
              </a:rPr>
              <a:t>In short, two conclusions can be drawn from this, first more flights fly on these time intervals hence distance is more, other being that farthest distance flights are flying in this time interval, hence distance travelled is more.</a:t>
            </a:r>
            <a:endParaRPr lang="en-US">
              <a:ea typeface="+mn-lt"/>
              <a:cs typeface="+mn-lt"/>
            </a:endParaRPr>
          </a:p>
          <a:p>
            <a:pPr algn="just">
              <a:lnSpc>
                <a:spcPct val="100000"/>
              </a:lnSpc>
              <a:spcBef>
                <a:spcPts val="0"/>
              </a:spcBef>
            </a:pPr>
            <a:r>
              <a:rPr lang="en-GB" sz="2000">
                <a:ea typeface="+mn-lt"/>
                <a:cs typeface="+mn-lt"/>
              </a:rPr>
              <a:t>Taxi-In median laid around 5-10 minutes, whereas Taxi-Out median laid around 10-15 minutes. </a:t>
            </a:r>
            <a:endParaRPr lang="en-US"/>
          </a:p>
          <a:p>
            <a:pPr algn="just">
              <a:lnSpc>
                <a:spcPct val="100000"/>
              </a:lnSpc>
              <a:spcBef>
                <a:spcPts val="0"/>
              </a:spcBef>
            </a:pPr>
            <a:r>
              <a:rPr lang="en-GB" sz="2000">
                <a:cs typeface="Calibri"/>
              </a:rPr>
              <a:t>Flights to Chicago had the greatest frequency of delay of arrival, followed by Atlanta, Georgia. </a:t>
            </a:r>
          </a:p>
          <a:p>
            <a:r>
              <a:rPr lang="en-GB" sz="2000">
                <a:ea typeface="+mn-lt"/>
                <a:cs typeface="+mn-lt"/>
              </a:rPr>
              <a:t>Southwest Airlines had the highest arrival delays.</a:t>
            </a:r>
            <a:endParaRPr lang="en-GB" sz="2000">
              <a:cs typeface="Calibri"/>
            </a:endParaRPr>
          </a:p>
          <a:p>
            <a:endParaRPr lang="en-GB" sz="200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A389EE33-8BF0-B53B-825F-2AFD327DCC01}"/>
              </a:ext>
            </a:extLst>
          </p:cNvPr>
          <p:cNvSpPr>
            <a:spLocks noGrp="1"/>
          </p:cNvSpPr>
          <p:nvPr>
            <p:ph type="sldNum" sz="quarter" idx="12"/>
          </p:nvPr>
        </p:nvSpPr>
        <p:spPr/>
        <p:txBody>
          <a:bodyPr/>
          <a:lstStyle/>
          <a:p>
            <a:fld id="{330EA680-D336-4FF7-8B7A-9848BB0A1C32}" type="slidenum">
              <a:rPr lang="en-GB" smtClean="0"/>
              <a:t>74</a:t>
            </a:fld>
            <a:endParaRPr lang="en-US"/>
          </a:p>
        </p:txBody>
      </p:sp>
    </p:spTree>
    <p:extLst>
      <p:ext uri="{BB962C8B-B14F-4D97-AF65-F5344CB8AC3E}">
        <p14:creationId xmlns:p14="http://schemas.microsoft.com/office/powerpoint/2010/main" val="3990078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C98F6-5F9D-734D-0DC7-2A099E0B59D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a:solidFill>
                  <a:srgbClr val="FFFFFF"/>
                </a:solidFill>
                <a:cs typeface="Calibri Light"/>
              </a:rPr>
              <a:t>Data Story telling</a:t>
            </a:r>
            <a:endParaRPr lang="en-US" sz="4800" kern="1200">
              <a:solidFill>
                <a:srgbClr val="FFFFFF"/>
              </a:solidFill>
              <a:latin typeface="+mj-lt"/>
              <a:cs typeface="Calibri Light"/>
            </a:endParaRP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ECB7A3C-8D11-DCE8-2946-D721F51186A3}"/>
              </a:ext>
            </a:extLst>
          </p:cNvPr>
          <p:cNvSpPr>
            <a:spLocks noGrp="1"/>
          </p:cNvSpPr>
          <p:nvPr>
            <p:ph type="sldNum" sz="quarter" idx="12"/>
          </p:nvPr>
        </p:nvSpPr>
        <p:spPr/>
        <p:txBody>
          <a:bodyPr/>
          <a:lstStyle/>
          <a:p>
            <a:fld id="{330EA680-D336-4FF7-8B7A-9848BB0A1C32}" type="slidenum">
              <a:rPr lang="en-GB" smtClean="0"/>
              <a:t>75</a:t>
            </a:fld>
            <a:endParaRPr lang="en-US"/>
          </a:p>
        </p:txBody>
      </p:sp>
    </p:spTree>
    <p:extLst>
      <p:ext uri="{BB962C8B-B14F-4D97-AF65-F5344CB8AC3E}">
        <p14:creationId xmlns:p14="http://schemas.microsoft.com/office/powerpoint/2010/main" val="204548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Matrix of Duties  - Story Telling</a:t>
            </a:r>
            <a:endParaRPr lang="en-GB" sz="4000" err="1">
              <a:solidFill>
                <a:srgbClr val="FFFFFF"/>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057239"/>
            <a:ext cx="9724031" cy="4309658"/>
          </a:xfrm>
        </p:spPr>
        <p:txBody>
          <a:bodyPr vert="horz" lIns="91440" tIns="45720" rIns="91440" bIns="45720" rtlCol="0" anchor="ctr">
            <a:normAutofit/>
          </a:bodyPr>
          <a:lstStyle/>
          <a:p>
            <a:pPr marL="0" indent="0">
              <a:buNone/>
            </a:pPr>
            <a:r>
              <a:rPr lang="en-GB" sz="2000">
                <a:ea typeface="+mn-lt"/>
                <a:cs typeface="+mn-lt"/>
              </a:rPr>
              <a:t>Data Storytelling has been done with respect to the columns visualized by each member: -</a:t>
            </a:r>
          </a:p>
          <a:p>
            <a:pPr marL="0" indent="0">
              <a:buNone/>
            </a:pPr>
            <a:r>
              <a:rPr lang="en-GB" sz="2000">
                <a:ea typeface="+mn-lt"/>
                <a:cs typeface="+mn-lt"/>
              </a:rPr>
              <a:t>Abu Bakar – Storytelling with respect to </a:t>
            </a:r>
            <a:r>
              <a:rPr lang="en-GB" sz="2000" err="1">
                <a:ea typeface="+mn-lt"/>
                <a:cs typeface="+mn-lt"/>
              </a:rPr>
              <a:t>DepDelay</a:t>
            </a:r>
            <a:endParaRPr lang="en-GB" sz="2000" err="1">
              <a:cs typeface="Calibri" panose="020F0502020204030204"/>
            </a:endParaRPr>
          </a:p>
          <a:p>
            <a:pPr marL="0" indent="0">
              <a:buNone/>
            </a:pPr>
            <a:r>
              <a:rPr lang="en-GB" sz="2000">
                <a:cs typeface="Calibri"/>
              </a:rPr>
              <a:t>Vidhut Sharma - Storytelling with respect to Destination</a:t>
            </a:r>
          </a:p>
          <a:p>
            <a:pPr marL="0" indent="0">
              <a:buNone/>
            </a:pPr>
            <a:r>
              <a:rPr lang="en-GB" sz="2000">
                <a:cs typeface="Calibri"/>
              </a:rPr>
              <a:t>Megha Malhotra - Storytelling with respect to Distance</a:t>
            </a:r>
          </a:p>
          <a:p>
            <a:pPr marL="0" indent="0">
              <a:buNone/>
            </a:pPr>
            <a:r>
              <a:rPr lang="en-GB" sz="2000">
                <a:cs typeface="Calibri"/>
              </a:rPr>
              <a:t>Parul Mehndiratta - Storytelling with respect to </a:t>
            </a:r>
            <a:r>
              <a:rPr lang="en-GB" sz="2000" err="1">
                <a:cs typeface="Calibri"/>
              </a:rPr>
              <a:t>ArrDelay</a:t>
            </a:r>
            <a:endParaRPr lang="en-GB" sz="2000">
              <a:cs typeface="Calibri"/>
            </a:endParaRPr>
          </a:p>
          <a:p>
            <a:pPr marL="0" indent="0">
              <a:buNone/>
            </a:pPr>
            <a:r>
              <a:rPr lang="en-GB" sz="2000" err="1">
                <a:cs typeface="Calibri"/>
              </a:rPr>
              <a:t>Meeraben</a:t>
            </a:r>
            <a:r>
              <a:rPr lang="en-GB" sz="2000">
                <a:cs typeface="Calibri"/>
              </a:rPr>
              <a:t> - Storytelling with respect to </a:t>
            </a:r>
            <a:r>
              <a:rPr lang="en-GB" sz="2000" err="1">
                <a:cs typeface="Calibri"/>
              </a:rPr>
              <a:t>TaxiIn</a:t>
            </a:r>
            <a:r>
              <a:rPr lang="en-GB" sz="2000">
                <a:cs typeface="Calibri"/>
              </a:rPr>
              <a:t> </a:t>
            </a:r>
          </a:p>
          <a:p>
            <a:pPr marL="0" indent="0">
              <a:buNone/>
            </a:pPr>
            <a:r>
              <a:rPr lang="en-GB" sz="2000">
                <a:cs typeface="Calibri"/>
              </a:rPr>
              <a:t>Kamini - Storytelling with respect to </a:t>
            </a:r>
            <a:r>
              <a:rPr lang="en-GB" sz="2000" err="1">
                <a:cs typeface="Calibri"/>
              </a:rPr>
              <a:t>TaxiOut</a:t>
            </a:r>
            <a:endParaRPr lang="en-GB" sz="2000">
              <a:cs typeface="Calibri"/>
            </a:endParaRPr>
          </a:p>
          <a:p>
            <a:pPr marL="0" indent="0">
              <a:buNone/>
            </a:pPr>
            <a:r>
              <a:rPr lang="en-GB" sz="2000">
                <a:cs typeface="Calibri"/>
              </a:rPr>
              <a:t>Janit Jindal - Storytelling with respect to overall data</a:t>
            </a: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32DB0552-0995-2419-DCE3-4BBB6BBA050F}"/>
              </a:ext>
            </a:extLst>
          </p:cNvPr>
          <p:cNvSpPr>
            <a:spLocks noGrp="1"/>
          </p:cNvSpPr>
          <p:nvPr>
            <p:ph type="sldNum" sz="quarter" idx="12"/>
          </p:nvPr>
        </p:nvSpPr>
        <p:spPr/>
        <p:txBody>
          <a:bodyPr/>
          <a:lstStyle/>
          <a:p>
            <a:fld id="{330EA680-D336-4FF7-8B7A-9848BB0A1C32}" type="slidenum">
              <a:rPr lang="en-GB" smtClean="0"/>
              <a:t>76</a:t>
            </a:fld>
            <a:endParaRPr lang="en-US"/>
          </a:p>
        </p:txBody>
      </p:sp>
    </p:spTree>
    <p:extLst>
      <p:ext uri="{BB962C8B-B14F-4D97-AF65-F5344CB8AC3E}">
        <p14:creationId xmlns:p14="http://schemas.microsoft.com/office/powerpoint/2010/main" val="925089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CA5-E9E8-3408-AD00-7616D7142EB2}"/>
              </a:ext>
            </a:extLst>
          </p:cNvPr>
          <p:cNvSpPr>
            <a:spLocks noGrp="1"/>
          </p:cNvSpPr>
          <p:nvPr>
            <p:ph type="title"/>
          </p:nvPr>
        </p:nvSpPr>
        <p:spPr>
          <a:xfrm>
            <a:off x="820056" y="280024"/>
            <a:ext cx="9895951" cy="1033669"/>
          </a:xfrm>
        </p:spPr>
        <p:txBody>
          <a:bodyPr>
            <a:normAutofit/>
          </a:bodyPr>
          <a:lstStyle/>
          <a:p>
            <a:r>
              <a:rPr lang="en-GB" sz="4000">
                <a:solidFill>
                  <a:srgbClr val="FFFFFF"/>
                </a:solidFill>
                <a:cs typeface="Calibri Light"/>
              </a:rPr>
              <a:t>Pert Chart- Story telling</a:t>
            </a:r>
            <a:endParaRPr lang="en-GB" sz="4000">
              <a:solidFill>
                <a:srgbClr val="FFFFFF"/>
              </a:solidFill>
            </a:endParaRPr>
          </a:p>
        </p:txBody>
      </p:sp>
      <p:graphicFrame>
        <p:nvGraphicFramePr>
          <p:cNvPr id="17" name="Table 16">
            <a:extLst>
              <a:ext uri="{FF2B5EF4-FFF2-40B4-BE49-F238E27FC236}">
                <a16:creationId xmlns:a16="http://schemas.microsoft.com/office/drawing/2014/main" id="{49E86675-2D83-11F0-7576-ECB70A09EA50}"/>
              </a:ext>
            </a:extLst>
          </p:cNvPr>
          <p:cNvGraphicFramePr>
            <a:graphicFrameLocks noGrp="1"/>
          </p:cNvGraphicFramePr>
          <p:nvPr>
            <p:extLst>
              <p:ext uri="{D42A27DB-BD31-4B8C-83A1-F6EECF244321}">
                <p14:modId xmlns:p14="http://schemas.microsoft.com/office/powerpoint/2010/main" val="449440480"/>
              </p:ext>
            </p:extLst>
          </p:nvPr>
        </p:nvGraphicFramePr>
        <p:xfrm>
          <a:off x="740228" y="1741714"/>
          <a:ext cx="9368806" cy="4603725"/>
        </p:xfrm>
        <a:graphic>
          <a:graphicData uri="http://schemas.openxmlformats.org/drawingml/2006/table">
            <a:tbl>
              <a:tblPr firstRow="1" bandRow="1">
                <a:tableStyleId>{5C22544A-7EE6-4342-B048-85BDC9FD1C3A}</a:tableStyleId>
              </a:tblPr>
              <a:tblGrid>
                <a:gridCol w="3276022">
                  <a:extLst>
                    <a:ext uri="{9D8B030D-6E8A-4147-A177-3AD203B41FA5}">
                      <a16:colId xmlns:a16="http://schemas.microsoft.com/office/drawing/2014/main" val="3928279864"/>
                    </a:ext>
                  </a:extLst>
                </a:gridCol>
                <a:gridCol w="1973088">
                  <a:extLst>
                    <a:ext uri="{9D8B030D-6E8A-4147-A177-3AD203B41FA5}">
                      <a16:colId xmlns:a16="http://schemas.microsoft.com/office/drawing/2014/main" val="3203358065"/>
                    </a:ext>
                  </a:extLst>
                </a:gridCol>
                <a:gridCol w="2059848">
                  <a:extLst>
                    <a:ext uri="{9D8B030D-6E8A-4147-A177-3AD203B41FA5}">
                      <a16:colId xmlns:a16="http://schemas.microsoft.com/office/drawing/2014/main" val="1606943545"/>
                    </a:ext>
                  </a:extLst>
                </a:gridCol>
                <a:gridCol w="2059848">
                  <a:extLst>
                    <a:ext uri="{9D8B030D-6E8A-4147-A177-3AD203B41FA5}">
                      <a16:colId xmlns:a16="http://schemas.microsoft.com/office/drawing/2014/main" val="925229598"/>
                    </a:ext>
                  </a:extLst>
                </a:gridCol>
              </a:tblGrid>
              <a:tr h="918072">
                <a:tc>
                  <a:txBody>
                    <a:bodyPr/>
                    <a:lstStyle/>
                    <a:p>
                      <a:pPr rtl="0"/>
                      <a:r>
                        <a:rPr lang="en-GB"/>
                        <a:t>Task Name</a:t>
                      </a:r>
                    </a:p>
                  </a:txBody>
                  <a:tcPr anchor="ctr">
                    <a:solidFill>
                      <a:schemeClr val="accent1">
                        <a:lumMod val="75000"/>
                      </a:schemeClr>
                    </a:solidFill>
                  </a:tcPr>
                </a:tc>
                <a:tc>
                  <a:txBody>
                    <a:bodyPr/>
                    <a:lstStyle/>
                    <a:p>
                      <a:pPr lvl="0">
                        <a:buNone/>
                      </a:pPr>
                      <a:r>
                        <a:rPr lang="en-GB"/>
                        <a:t>Week 9</a:t>
                      </a:r>
                    </a:p>
                  </a:txBody>
                  <a:tcPr anchor="ctr">
                    <a:solidFill>
                      <a:schemeClr val="accent1">
                        <a:lumMod val="75000"/>
                      </a:schemeClr>
                    </a:solidFill>
                  </a:tcPr>
                </a:tc>
                <a:tc>
                  <a:txBody>
                    <a:bodyPr/>
                    <a:lstStyle/>
                    <a:p>
                      <a:pPr lvl="0">
                        <a:buNone/>
                      </a:pPr>
                      <a:r>
                        <a:rPr lang="en-GB"/>
                        <a:t>Week 10</a:t>
                      </a:r>
                    </a:p>
                  </a:txBody>
                  <a:tcPr anchor="ctr">
                    <a:solidFill>
                      <a:schemeClr val="accent1">
                        <a:lumMod val="75000"/>
                      </a:schemeClr>
                    </a:solidFill>
                  </a:tcPr>
                </a:tc>
                <a:tc>
                  <a:txBody>
                    <a:bodyPr/>
                    <a:lstStyle/>
                    <a:p>
                      <a:pPr lvl="0">
                        <a:buNone/>
                      </a:pPr>
                      <a:r>
                        <a:rPr lang="en-GB"/>
                        <a:t>Week 11</a:t>
                      </a:r>
                    </a:p>
                  </a:txBody>
                  <a:tcPr anchor="ctr">
                    <a:solidFill>
                      <a:schemeClr val="accent1">
                        <a:lumMod val="75000"/>
                      </a:schemeClr>
                    </a:solidFill>
                  </a:tcPr>
                </a:tc>
                <a:extLst>
                  <a:ext uri="{0D108BD9-81ED-4DB2-BD59-A6C34878D82A}">
                    <a16:rowId xmlns:a16="http://schemas.microsoft.com/office/drawing/2014/main" val="2440441957"/>
                  </a:ext>
                </a:extLst>
              </a:tr>
              <a:tr h="455938">
                <a:tc>
                  <a:txBody>
                    <a:bodyPr/>
                    <a:lstStyle/>
                    <a:p>
                      <a:pPr lvl="0">
                        <a:buNone/>
                      </a:pPr>
                      <a:r>
                        <a:rPr lang="en-GB"/>
                        <a:t>Choosing Columns</a:t>
                      </a:r>
                    </a:p>
                  </a:txBody>
                  <a:tcPr anchor="ctr">
                    <a:solidFill>
                      <a:schemeClr val="tx2">
                        <a:lumMod val="20000"/>
                        <a:lumOff val="80000"/>
                      </a:schemeClr>
                    </a:solidFill>
                  </a:tcPr>
                </a:tc>
                <a:tc>
                  <a:txBody>
                    <a:bodyPr/>
                    <a:lstStyle/>
                    <a:p>
                      <a:pPr lvl="0">
                        <a:buNone/>
                      </a:pPr>
                      <a:endParaRPr lang="en-GB">
                        <a:highlight>
                          <a:srgbClr val="00FFFF"/>
                        </a:highlight>
                      </a:endParaRPr>
                    </a:p>
                  </a:txBody>
                  <a:tcPr anchor="ctr">
                    <a:solidFill>
                      <a:srgbClr val="FFFF00"/>
                    </a:solidFill>
                  </a:tcPr>
                </a:tc>
                <a:tc gridSpan="2">
                  <a:txBody>
                    <a:bodyPr/>
                    <a:lstStyle/>
                    <a:p>
                      <a:pPr lvl="0">
                        <a:buNone/>
                      </a:pPr>
                      <a:endParaRPr lang="en-GB">
                        <a:highlight>
                          <a:srgbClr val="00FFFF"/>
                        </a:highlight>
                      </a:endParaRPr>
                    </a:p>
                  </a:txBody>
                  <a:tcPr anchor="ctr">
                    <a:solidFill>
                      <a:schemeClr val="tx2">
                        <a:lumMod val="20000"/>
                        <a:lumOff val="80000"/>
                      </a:schemeClr>
                    </a:solidFill>
                  </a:tcPr>
                </a:tc>
                <a:tc hMerge="1">
                  <a:txBody>
                    <a:bodyPr/>
                    <a:lstStyle/>
                    <a:p>
                      <a:endParaRPr lang="en-US"/>
                    </a:p>
                  </a:txBody>
                  <a:tcPr anchor="ctr"/>
                </a:tc>
                <a:extLst>
                  <a:ext uri="{0D108BD9-81ED-4DB2-BD59-A6C34878D82A}">
                    <a16:rowId xmlns:a16="http://schemas.microsoft.com/office/drawing/2014/main" val="4261087550"/>
                  </a:ext>
                </a:extLst>
              </a:tr>
              <a:tr h="750454">
                <a:tc>
                  <a:txBody>
                    <a:bodyPr/>
                    <a:lstStyle/>
                    <a:p>
                      <a:pPr rtl="0"/>
                      <a:r>
                        <a:rPr lang="en-GB"/>
                        <a:t>Requirement Gathering</a:t>
                      </a:r>
                    </a:p>
                  </a:txBody>
                  <a:tcPr anchor="ctr">
                    <a:solidFill>
                      <a:schemeClr val="tx2">
                        <a:lumMod val="20000"/>
                        <a:lumOff val="80000"/>
                      </a:schemeClr>
                    </a:solidFill>
                  </a:tcPr>
                </a:tc>
                <a:tc gridSpan="2">
                  <a:txBody>
                    <a:bodyPr/>
                    <a:lstStyle/>
                    <a:p>
                      <a:pPr lvl="0">
                        <a:buNone/>
                      </a:pPr>
                      <a:endParaRPr lang="en-GB"/>
                    </a:p>
                  </a:txBody>
                  <a:tcPr anchor="ctr">
                    <a:solidFill>
                      <a:srgbClr val="002060"/>
                    </a:solidFill>
                  </a:tcPr>
                </a:tc>
                <a:tc hMerge="1">
                  <a:txBody>
                    <a:bodyPr/>
                    <a:lstStyle/>
                    <a:p>
                      <a:endParaRPr lang="en-US"/>
                    </a:p>
                  </a:txBody>
                  <a:tcPr anchor="ctr">
                    <a:solidFill>
                      <a:schemeClr val="tx1">
                        <a:lumMod val="50000"/>
                        <a:lumOff val="50000"/>
                      </a:schemeClr>
                    </a:solidFill>
                  </a:tcPr>
                </a:tc>
                <a:tc>
                  <a:txBody>
                    <a:bodyPr/>
                    <a:lstStyle/>
                    <a:p>
                      <a:pPr lvl="0">
                        <a:buNone/>
                      </a:pPr>
                      <a:endParaRPr lang="en-GB"/>
                    </a:p>
                  </a:txBody>
                  <a:tcPr anchor="ctr">
                    <a:solidFill>
                      <a:schemeClr val="tx2">
                        <a:lumMod val="20000"/>
                        <a:lumOff val="80000"/>
                      </a:schemeClr>
                    </a:solidFill>
                  </a:tcPr>
                </a:tc>
                <a:extLst>
                  <a:ext uri="{0D108BD9-81ED-4DB2-BD59-A6C34878D82A}">
                    <a16:rowId xmlns:a16="http://schemas.microsoft.com/office/drawing/2014/main" val="3017957690"/>
                  </a:ext>
                </a:extLst>
              </a:tr>
              <a:tr h="657087">
                <a:tc>
                  <a:txBody>
                    <a:bodyPr/>
                    <a:lstStyle/>
                    <a:p>
                      <a:pPr lvl="0">
                        <a:buNone/>
                      </a:pPr>
                      <a:r>
                        <a:rPr lang="en-GB"/>
                        <a:t>Creating Dashboards and understanding Tableau</a:t>
                      </a:r>
                      <a:endParaRPr lang="en-GB" err="1"/>
                    </a:p>
                  </a:txBody>
                  <a:tcPr anchor="ctr">
                    <a:solidFill>
                      <a:schemeClr val="tx2">
                        <a:lumMod val="20000"/>
                        <a:lumOff val="80000"/>
                      </a:schemeClr>
                    </a:solidFill>
                  </a:tcPr>
                </a:tc>
                <a:tc>
                  <a:txBody>
                    <a:bodyPr/>
                    <a:lstStyle/>
                    <a:p>
                      <a:pPr lvl="0">
                        <a:buNone/>
                      </a:pPr>
                      <a:endParaRPr lang="en-GB"/>
                    </a:p>
                  </a:txBody>
                  <a:tcPr anchor="ctr">
                    <a:solidFill>
                      <a:srgbClr val="FF0000"/>
                    </a:solidFill>
                  </a:tcPr>
                </a:tc>
                <a:tc>
                  <a:txBody>
                    <a:bodyPr/>
                    <a:lstStyle/>
                    <a:p>
                      <a:pPr lvl="0">
                        <a:buNone/>
                      </a:pPr>
                      <a:endParaRPr lang="en-GB"/>
                    </a:p>
                  </a:txBody>
                  <a:tcPr anchor="ctr">
                    <a:solidFill>
                      <a:srgbClr val="FF0000"/>
                    </a:solidFill>
                  </a:tcPr>
                </a:tc>
                <a:tc>
                  <a:txBody>
                    <a:bodyPr/>
                    <a:lstStyle/>
                    <a:p>
                      <a:pPr lvl="0">
                        <a:buNone/>
                      </a:pPr>
                      <a:endParaRPr lang="en-GB"/>
                    </a:p>
                  </a:txBody>
                  <a:tcPr anchor="ctr">
                    <a:solidFill>
                      <a:schemeClr val="tx2">
                        <a:lumMod val="20000"/>
                        <a:lumOff val="80000"/>
                      </a:schemeClr>
                    </a:solidFill>
                  </a:tcPr>
                </a:tc>
                <a:extLst>
                  <a:ext uri="{0D108BD9-81ED-4DB2-BD59-A6C34878D82A}">
                    <a16:rowId xmlns:a16="http://schemas.microsoft.com/office/drawing/2014/main" val="3692881747"/>
                  </a:ext>
                </a:extLst>
              </a:tr>
              <a:tr h="508000">
                <a:tc>
                  <a:txBody>
                    <a:bodyPr/>
                    <a:lstStyle/>
                    <a:p>
                      <a:pPr lvl="0">
                        <a:buNone/>
                      </a:pPr>
                      <a:r>
                        <a:rPr lang="en-GB"/>
                        <a:t>Data Storytelling</a:t>
                      </a:r>
                    </a:p>
                  </a:txBody>
                  <a:tcPr anchor="ctr">
                    <a:solidFill>
                      <a:schemeClr val="tx2">
                        <a:lumMod val="20000"/>
                        <a:lumOff val="80000"/>
                      </a:schemeClr>
                    </a:solidFill>
                  </a:tcPr>
                </a:tc>
                <a:tc>
                  <a:txBody>
                    <a:bodyPr/>
                    <a:lstStyle/>
                    <a:p>
                      <a:pPr lvl="0">
                        <a:buNone/>
                      </a:pPr>
                      <a:endParaRPr lang="en-GB"/>
                    </a:p>
                  </a:txBody>
                  <a:tcPr anchor="ctr">
                    <a:solidFill>
                      <a:schemeClr val="tx2">
                        <a:lumMod val="20000"/>
                        <a:lumOff val="80000"/>
                      </a:schemeClr>
                    </a:solidFill>
                  </a:tcPr>
                </a:tc>
                <a:tc gridSpan="2">
                  <a:txBody>
                    <a:bodyPr/>
                    <a:lstStyle/>
                    <a:p>
                      <a:pPr lvl="0">
                        <a:buNone/>
                      </a:pPr>
                      <a:endParaRPr lang="en-GB"/>
                    </a:p>
                  </a:txBody>
                  <a:tcPr anchor="ctr">
                    <a:solidFill>
                      <a:schemeClr val="accent6">
                        <a:lumMod val="75000"/>
                      </a:schemeClr>
                    </a:solidFill>
                  </a:tcPr>
                </a:tc>
                <a:tc hMerge="1">
                  <a:txBody>
                    <a:bodyPr/>
                    <a:lstStyle/>
                    <a:p>
                      <a:endParaRPr lang="en-US"/>
                    </a:p>
                  </a:txBody>
                  <a:tcPr anchor="ctr">
                    <a:solidFill>
                      <a:srgbClr val="E8AEC3"/>
                    </a:solidFill>
                  </a:tcPr>
                </a:tc>
                <a:extLst>
                  <a:ext uri="{0D108BD9-81ED-4DB2-BD59-A6C34878D82A}">
                    <a16:rowId xmlns:a16="http://schemas.microsoft.com/office/drawing/2014/main" val="1929489254"/>
                  </a:ext>
                </a:extLst>
              </a:tr>
              <a:tr h="657087">
                <a:tc>
                  <a:txBody>
                    <a:bodyPr/>
                    <a:lstStyle/>
                    <a:p>
                      <a:pPr rtl="0"/>
                      <a:r>
                        <a:rPr lang="en-GB"/>
                        <a:t>Compiling work and summarize </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rgbClr val="0070C0"/>
                    </a:solidFill>
                  </a:tcPr>
                </a:tc>
                <a:extLst>
                  <a:ext uri="{0D108BD9-81ED-4DB2-BD59-A6C34878D82A}">
                    <a16:rowId xmlns:a16="http://schemas.microsoft.com/office/drawing/2014/main" val="4079224599"/>
                  </a:ext>
                </a:extLst>
              </a:tr>
              <a:tr h="657087">
                <a:tc>
                  <a:txBody>
                    <a:bodyPr/>
                    <a:lstStyle/>
                    <a:p>
                      <a:pPr rtl="0"/>
                      <a:r>
                        <a:rPr lang="en-GB"/>
                        <a:t>Presentation Completion</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rgbClr val="E8AEC3"/>
                    </a:solidFill>
                  </a:tcPr>
                </a:tc>
                <a:extLst>
                  <a:ext uri="{0D108BD9-81ED-4DB2-BD59-A6C34878D82A}">
                    <a16:rowId xmlns:a16="http://schemas.microsoft.com/office/drawing/2014/main" val="3322438463"/>
                  </a:ext>
                </a:extLst>
              </a:tr>
            </a:tbl>
          </a:graphicData>
        </a:graphic>
      </p:graphicFrame>
      <p:sp>
        <p:nvSpPr>
          <p:cNvPr id="3" name="Slide Number Placeholder 2">
            <a:extLst>
              <a:ext uri="{FF2B5EF4-FFF2-40B4-BE49-F238E27FC236}">
                <a16:creationId xmlns:a16="http://schemas.microsoft.com/office/drawing/2014/main" id="{0B701985-520C-EBFF-D098-C3F3E811E628}"/>
              </a:ext>
            </a:extLst>
          </p:cNvPr>
          <p:cNvSpPr>
            <a:spLocks noGrp="1"/>
          </p:cNvSpPr>
          <p:nvPr>
            <p:ph type="sldNum" sz="quarter" idx="12"/>
          </p:nvPr>
        </p:nvSpPr>
        <p:spPr/>
        <p:txBody>
          <a:bodyPr/>
          <a:lstStyle/>
          <a:p>
            <a:fld id="{330EA680-D336-4FF7-8B7A-9848BB0A1C32}" type="slidenum">
              <a:rPr lang="en-GB" smtClean="0"/>
              <a:t>77</a:t>
            </a:fld>
            <a:endParaRPr lang="en-US"/>
          </a:p>
        </p:txBody>
      </p:sp>
    </p:spTree>
    <p:extLst>
      <p:ext uri="{BB962C8B-B14F-4D97-AF65-F5344CB8AC3E}">
        <p14:creationId xmlns:p14="http://schemas.microsoft.com/office/powerpoint/2010/main" val="2996374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A85B8-007A-2483-D469-65BD330B9791}"/>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Story Telling Steps</a:t>
            </a:r>
            <a:endParaRPr lang="en-GB" sz="4000">
              <a:solidFill>
                <a:srgbClr val="FFFFFF"/>
              </a:solidFill>
            </a:endParaRPr>
          </a:p>
        </p:txBody>
      </p:sp>
      <p:graphicFrame>
        <p:nvGraphicFramePr>
          <p:cNvPr id="20" name="Content Placeholder 2">
            <a:extLst>
              <a:ext uri="{FF2B5EF4-FFF2-40B4-BE49-F238E27FC236}">
                <a16:creationId xmlns:a16="http://schemas.microsoft.com/office/drawing/2014/main" id="{F8151721-A87C-88A0-E1D0-2875218B55A8}"/>
              </a:ext>
            </a:extLst>
          </p:cNvPr>
          <p:cNvGraphicFramePr>
            <a:graphicFrameLocks noGrp="1"/>
          </p:cNvGraphicFramePr>
          <p:nvPr>
            <p:ph idx="1"/>
          </p:nvPr>
        </p:nvGraphicFramePr>
        <p:xfrm>
          <a:off x="459329" y="2719888"/>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33F2E671-431E-F511-8066-6C28C64B7E03}"/>
              </a:ext>
            </a:extLst>
          </p:cNvPr>
          <p:cNvSpPr>
            <a:spLocks noGrp="1"/>
          </p:cNvSpPr>
          <p:nvPr>
            <p:ph type="sldNum" sz="quarter" idx="12"/>
          </p:nvPr>
        </p:nvSpPr>
        <p:spPr/>
        <p:txBody>
          <a:bodyPr/>
          <a:lstStyle/>
          <a:p>
            <a:fld id="{330EA680-D336-4FF7-8B7A-9848BB0A1C32}" type="slidenum">
              <a:rPr lang="en-GB" smtClean="0"/>
              <a:t>78</a:t>
            </a:fld>
            <a:endParaRPr lang="en-US"/>
          </a:p>
        </p:txBody>
      </p:sp>
    </p:spTree>
    <p:extLst>
      <p:ext uri="{BB962C8B-B14F-4D97-AF65-F5344CB8AC3E}">
        <p14:creationId xmlns:p14="http://schemas.microsoft.com/office/powerpoint/2010/main" val="1187526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chemeClr val="bg1"/>
                </a:solidFill>
                <a:ea typeface="+mj-lt"/>
                <a:cs typeface="+mj-lt"/>
              </a:rPr>
              <a:t>What is Tableau?</a:t>
            </a:r>
            <a:endParaRPr lang="en-US">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4947288"/>
          </a:xfrm>
        </p:spPr>
        <p:txBody>
          <a:bodyPr vert="horz" lIns="91440" tIns="45720" rIns="91440" bIns="45720" rtlCol="0" anchor="ctr">
            <a:normAutofit/>
          </a:bodyPr>
          <a:lstStyle/>
          <a:p>
            <a:pPr>
              <a:buFont typeface="Arial"/>
              <a:buChar char="•"/>
            </a:pPr>
            <a:r>
              <a:rPr lang="en-GB" sz="2000">
                <a:cs typeface="Calibri"/>
              </a:rPr>
              <a:t>Tableau</a:t>
            </a:r>
            <a:r>
              <a:rPr lang="en-GB" sz="2000">
                <a:ea typeface="+mn-lt"/>
                <a:cs typeface="+mn-lt"/>
              </a:rPr>
              <a:t> is a powerful </a:t>
            </a:r>
            <a:r>
              <a:rPr lang="en-GB" sz="2000">
                <a:cs typeface="Calibri"/>
              </a:rPr>
              <a:t>data visualization and business intelligence</a:t>
            </a:r>
            <a:r>
              <a:rPr lang="en-GB" sz="2000">
                <a:ea typeface="+mn-lt"/>
                <a:cs typeface="+mn-lt"/>
              </a:rPr>
              <a:t> tool that provides users accessibility to analyse </a:t>
            </a:r>
            <a:r>
              <a:rPr lang="en-GB" sz="2000">
                <a:cs typeface="Calibri"/>
              </a:rPr>
              <a:t>and display data in a user-friendly, interactive way. </a:t>
            </a:r>
            <a:endParaRPr lang="en-US" sz="2000">
              <a:ea typeface="+mn-lt"/>
              <a:cs typeface="+mn-lt"/>
            </a:endParaRPr>
          </a:p>
          <a:p>
            <a:pPr>
              <a:buFont typeface="Arial"/>
            </a:pPr>
            <a:r>
              <a:rPr lang="en-GB" sz="2000">
                <a:cs typeface="Calibri"/>
              </a:rPr>
              <a:t>It provides a range of tools and features for data preparation, exploration, analysis, and </a:t>
            </a:r>
            <a:r>
              <a:rPr lang="en-GB" sz="2000">
                <a:ea typeface="+mn-lt"/>
                <a:cs typeface="+mn-lt"/>
              </a:rPr>
              <a:t>visualization.</a:t>
            </a:r>
          </a:p>
          <a:p>
            <a:pPr>
              <a:buFont typeface="Arial"/>
            </a:pPr>
            <a:r>
              <a:rPr lang="en-GB" sz="2000">
                <a:ea typeface="+mn-lt"/>
                <a:cs typeface="+mn-lt"/>
              </a:rPr>
              <a:t>Tableau connects to various data sources including spreadsheets, databases, cloud services, and big data platforms. </a:t>
            </a:r>
            <a:endParaRPr lang="en-US" sz="2000">
              <a:ea typeface="+mn-lt"/>
              <a:cs typeface="+mn-lt"/>
            </a:endParaRPr>
          </a:p>
          <a:p>
            <a:pPr>
              <a:buFont typeface="Arial"/>
            </a:pPr>
            <a:r>
              <a:rPr lang="en-GB" sz="2000">
                <a:ea typeface="+mn-lt"/>
                <a:cs typeface="+mn-lt"/>
              </a:rPr>
              <a:t>Users can create custom dashboards, reports, and visualizations using drag-and-drop interfaces and a range </a:t>
            </a:r>
            <a:r>
              <a:rPr lang="en-GB" sz="2000">
                <a:cs typeface="Calibri"/>
              </a:rPr>
              <a:t>of chart types, tables, maps, and other visualization elements</a:t>
            </a:r>
            <a:r>
              <a:rPr lang="en-GB" sz="2000">
                <a:ea typeface="+mn-lt"/>
                <a:cs typeface="+mn-lt"/>
              </a:rPr>
              <a:t>.</a:t>
            </a:r>
            <a:endParaRPr lang="en-GB"/>
          </a:p>
          <a:p>
            <a:endParaRPr lang="en-GB" sz="200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5EE72AF6-5C83-E2B0-CD5D-31F2B9BF756E}"/>
              </a:ext>
            </a:extLst>
          </p:cNvPr>
          <p:cNvSpPr>
            <a:spLocks noGrp="1"/>
          </p:cNvSpPr>
          <p:nvPr>
            <p:ph type="sldNum" sz="quarter" idx="12"/>
          </p:nvPr>
        </p:nvSpPr>
        <p:spPr/>
        <p:txBody>
          <a:bodyPr/>
          <a:lstStyle/>
          <a:p>
            <a:fld id="{330EA680-D336-4FF7-8B7A-9848BB0A1C32}" type="slidenum">
              <a:rPr lang="en-GB" smtClean="0"/>
              <a:t>79</a:t>
            </a:fld>
            <a:endParaRPr lang="en-US"/>
          </a:p>
        </p:txBody>
      </p:sp>
    </p:spTree>
    <p:extLst>
      <p:ext uri="{BB962C8B-B14F-4D97-AF65-F5344CB8AC3E}">
        <p14:creationId xmlns:p14="http://schemas.microsoft.com/office/powerpoint/2010/main" val="870355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81E9-5D85-F485-D02C-FD5A529DB9A8}"/>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cs typeface="Calibri Light"/>
              </a:rPr>
              <a:t>Tracking Progress</a:t>
            </a:r>
          </a:p>
        </p:txBody>
      </p:sp>
      <p:graphicFrame>
        <p:nvGraphicFramePr>
          <p:cNvPr id="18" name="Content Placeholder 2">
            <a:extLst>
              <a:ext uri="{FF2B5EF4-FFF2-40B4-BE49-F238E27FC236}">
                <a16:creationId xmlns:a16="http://schemas.microsoft.com/office/drawing/2014/main" id="{DCCB2A85-0F88-068E-AF86-9CE77B1C7FAA}"/>
              </a:ext>
            </a:extLst>
          </p:cNvPr>
          <p:cNvGraphicFramePr>
            <a:graphicFrameLocks noGrp="1"/>
          </p:cNvGraphicFramePr>
          <p:nvPr>
            <p:ph idx="1"/>
            <p:extLst>
              <p:ext uri="{D42A27DB-BD31-4B8C-83A1-F6EECF244321}">
                <p14:modId xmlns:p14="http://schemas.microsoft.com/office/powerpoint/2010/main" val="122877417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Slide Number Placeholder 16">
            <a:extLst>
              <a:ext uri="{FF2B5EF4-FFF2-40B4-BE49-F238E27FC236}">
                <a16:creationId xmlns:a16="http://schemas.microsoft.com/office/drawing/2014/main" id="{64ECDBD2-AEEA-8645-D7DC-E0BBBE325FCF}"/>
              </a:ext>
            </a:extLst>
          </p:cNvPr>
          <p:cNvSpPr>
            <a:spLocks noGrp="1"/>
          </p:cNvSpPr>
          <p:nvPr>
            <p:ph type="sldNum" sz="quarter" idx="12"/>
          </p:nvPr>
        </p:nvSpPr>
        <p:spPr/>
        <p:txBody>
          <a:bodyPr/>
          <a:lstStyle/>
          <a:p>
            <a:fld id="{330EA680-D336-4FF7-8B7A-9848BB0A1C32}" type="slidenum">
              <a:rPr lang="en-GB" smtClean="0"/>
              <a:t>8</a:t>
            </a:fld>
            <a:endParaRPr lang="en-US"/>
          </a:p>
        </p:txBody>
      </p:sp>
    </p:spTree>
    <p:extLst>
      <p:ext uri="{BB962C8B-B14F-4D97-AF65-F5344CB8AC3E}">
        <p14:creationId xmlns:p14="http://schemas.microsoft.com/office/powerpoint/2010/main" val="3034155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kern="1200">
                <a:solidFill>
                  <a:schemeClr val="tx1"/>
                </a:solidFill>
                <a:latin typeface="+mj-lt"/>
                <a:ea typeface="+mj-ea"/>
                <a:cs typeface="+mj-cs"/>
              </a:rPr>
              <a:t>Origin and Destination</a:t>
            </a: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564894" y="2405894"/>
            <a:ext cx="5087726" cy="3535083"/>
          </a:xfrm>
        </p:spPr>
        <p:txBody>
          <a:bodyPr vert="horz" lIns="91440" tIns="45720" rIns="91440" bIns="45720" rtlCol="0" anchor="t">
            <a:normAutofit lnSpcReduction="10000"/>
          </a:bodyPr>
          <a:lstStyle/>
          <a:p>
            <a:r>
              <a:rPr lang="en-US" sz="1900" dirty="0"/>
              <a:t>The dashboard built based on origin and destination features are connected to each other.</a:t>
            </a:r>
          </a:p>
          <a:p>
            <a:r>
              <a:rPr lang="en-US" sz="1900" dirty="0"/>
              <a:t>As we can observe from the graph on the right depicts multiple graphs which are with origin and destination with respect to distance.</a:t>
            </a:r>
          </a:p>
          <a:p>
            <a:r>
              <a:rPr lang="en-US" sz="1900" dirty="0"/>
              <a:t>When we selected a single bar from the graph titled as "Sum of distance with respect to Destination" automatically the graph titled as "Sum of distance with respect to Month" changes and provides us the months from increasing to decreasing order in which distance is covered.</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bar chart&#10;&#10;Description automatically generated">
            <a:extLst>
              <a:ext uri="{FF2B5EF4-FFF2-40B4-BE49-F238E27FC236}">
                <a16:creationId xmlns:a16="http://schemas.microsoft.com/office/drawing/2014/main" id="{97788F06-D233-10EA-A1F4-7554DBE15B60}"/>
              </a:ext>
            </a:extLst>
          </p:cNvPr>
          <p:cNvPicPr>
            <a:picLocks noGrp="1" noChangeAspect="1"/>
          </p:cNvPicPr>
          <p:nvPr>
            <p:ph sz="quarter" idx="4"/>
          </p:nvPr>
        </p:nvPicPr>
        <p:blipFill>
          <a:blip r:embed="rId2"/>
          <a:stretch>
            <a:fillRect/>
          </a:stretch>
        </p:blipFill>
        <p:spPr>
          <a:xfrm>
            <a:off x="5733937" y="463657"/>
            <a:ext cx="6308678" cy="5939831"/>
          </a:xfrm>
          <a:prstGeom prst="rect">
            <a:avLst/>
          </a:prstGeom>
        </p:spPr>
      </p:pic>
      <p:sp>
        <p:nvSpPr>
          <p:cNvPr id="4" name="Slide Number Placeholder 3">
            <a:extLst>
              <a:ext uri="{FF2B5EF4-FFF2-40B4-BE49-F238E27FC236}">
                <a16:creationId xmlns:a16="http://schemas.microsoft.com/office/drawing/2014/main" id="{76BB520E-475C-E399-7E71-83E05BA890FC}"/>
              </a:ext>
            </a:extLst>
          </p:cNvPr>
          <p:cNvSpPr>
            <a:spLocks noGrp="1"/>
          </p:cNvSpPr>
          <p:nvPr>
            <p:ph type="sldNum" sz="quarter" idx="12"/>
          </p:nvPr>
        </p:nvSpPr>
        <p:spPr/>
        <p:txBody>
          <a:bodyPr/>
          <a:lstStyle/>
          <a:p>
            <a:fld id="{330EA680-D336-4FF7-8B7A-9848BB0A1C32}" type="slidenum">
              <a:rPr lang="en-GB" smtClean="0"/>
              <a:t>80</a:t>
            </a:fld>
            <a:endParaRPr lang="en-US"/>
          </a:p>
        </p:txBody>
      </p:sp>
    </p:spTree>
    <p:extLst>
      <p:ext uri="{BB962C8B-B14F-4D97-AF65-F5344CB8AC3E}">
        <p14:creationId xmlns:p14="http://schemas.microsoft.com/office/powerpoint/2010/main" val="678438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a:t>Departure Delay </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564894" y="2405894"/>
            <a:ext cx="5087726" cy="3535083"/>
          </a:xfrm>
        </p:spPr>
        <p:txBody>
          <a:bodyPr vert="horz" lIns="91440" tIns="45720" rIns="91440" bIns="45720" rtlCol="0" anchor="t">
            <a:normAutofit/>
          </a:bodyPr>
          <a:lstStyle/>
          <a:p>
            <a:r>
              <a:rPr lang="en-US" sz="1900"/>
              <a:t>This Dashboard is particularly built on Departure Delay, As we can see there are multiple graphs of Departure Delay with respect to Month and origin of departure</a:t>
            </a:r>
            <a:endParaRPr lang="en-US" sz="1900" err="1">
              <a:cs typeface="Calibri"/>
            </a:endParaRPr>
          </a:p>
          <a:p>
            <a:r>
              <a:rPr lang="en-US" sz="1900"/>
              <a:t>When we selected a single bar from the graph "Frequency of Flights in Months" we can see the filtering in the other graphs too showing the specific month and info about ORD (maximum arrival dep origin).</a:t>
            </a:r>
            <a:endParaRPr lang="en-US" sz="1900">
              <a:cs typeface="Calibri"/>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FC6BB1-B1E3-FD69-D671-43E268742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078" y="205273"/>
            <a:ext cx="6742922" cy="6534216"/>
          </a:xfrm>
          <a:prstGeom prst="rect">
            <a:avLst/>
          </a:prstGeom>
        </p:spPr>
      </p:pic>
      <p:sp>
        <p:nvSpPr>
          <p:cNvPr id="4" name="Slide Number Placeholder 3">
            <a:extLst>
              <a:ext uri="{FF2B5EF4-FFF2-40B4-BE49-F238E27FC236}">
                <a16:creationId xmlns:a16="http://schemas.microsoft.com/office/drawing/2014/main" id="{6831291C-9A45-1A95-0215-BDD82BE691B9}"/>
              </a:ext>
            </a:extLst>
          </p:cNvPr>
          <p:cNvSpPr>
            <a:spLocks noGrp="1"/>
          </p:cNvSpPr>
          <p:nvPr>
            <p:ph type="sldNum" sz="quarter" idx="12"/>
          </p:nvPr>
        </p:nvSpPr>
        <p:spPr/>
        <p:txBody>
          <a:bodyPr/>
          <a:lstStyle/>
          <a:p>
            <a:fld id="{330EA680-D336-4FF7-8B7A-9848BB0A1C32}" type="slidenum">
              <a:rPr lang="en-GB" smtClean="0"/>
              <a:t>81</a:t>
            </a:fld>
            <a:endParaRPr lang="en-US"/>
          </a:p>
        </p:txBody>
      </p:sp>
    </p:spTree>
    <p:extLst>
      <p:ext uri="{BB962C8B-B14F-4D97-AF65-F5344CB8AC3E}">
        <p14:creationId xmlns:p14="http://schemas.microsoft.com/office/powerpoint/2010/main" val="4009919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a:t>Delays </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564894" y="2405894"/>
            <a:ext cx="4787545" cy="3535083"/>
          </a:xfrm>
        </p:spPr>
        <p:txBody>
          <a:bodyPr vert="horz" lIns="91440" tIns="45720" rIns="91440" bIns="45720" rtlCol="0" anchor="t">
            <a:normAutofit/>
          </a:bodyPr>
          <a:lstStyle/>
          <a:p>
            <a:r>
              <a:rPr lang="en-US" sz="1900"/>
              <a:t>This Dashboard is particularly built on the different delays occurring namely Late Aircraft delay, NAS delay, Carrier delay, Security delay, Weather delay with respect to Months.</a:t>
            </a:r>
            <a:endParaRPr lang="en-US" sz="1900">
              <a:cs typeface="Calibri"/>
            </a:endParaRPr>
          </a:p>
          <a:p>
            <a:r>
              <a:rPr lang="en-US" sz="1900">
                <a:cs typeface="Calibri"/>
              </a:rPr>
              <a:t>These graphs includes only those flights which do not have the mentioned delays.</a:t>
            </a:r>
            <a:endParaRPr lang="en-US" sz="1900"/>
          </a:p>
          <a:p>
            <a:r>
              <a:rPr lang="en-US" sz="1900"/>
              <a:t>When use the tool on the top right corner, we can enter which month we want to be highlighted.</a:t>
            </a:r>
            <a:endParaRPr lang="en-US" sz="1900">
              <a:cs typeface="Calibri"/>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BF1D85-5DE1-57A1-5AC1-BF5D7CDC1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192" y="0"/>
            <a:ext cx="7134807" cy="6857987"/>
          </a:xfrm>
          <a:prstGeom prst="rect">
            <a:avLst/>
          </a:prstGeom>
        </p:spPr>
      </p:pic>
      <p:sp>
        <p:nvSpPr>
          <p:cNvPr id="4" name="Slide Number Placeholder 3">
            <a:extLst>
              <a:ext uri="{FF2B5EF4-FFF2-40B4-BE49-F238E27FC236}">
                <a16:creationId xmlns:a16="http://schemas.microsoft.com/office/drawing/2014/main" id="{76CA8094-309C-C59D-AAB5-44D57F953E30}"/>
              </a:ext>
            </a:extLst>
          </p:cNvPr>
          <p:cNvSpPr>
            <a:spLocks noGrp="1"/>
          </p:cNvSpPr>
          <p:nvPr>
            <p:ph type="sldNum" sz="quarter" idx="12"/>
          </p:nvPr>
        </p:nvSpPr>
        <p:spPr/>
        <p:txBody>
          <a:bodyPr/>
          <a:lstStyle/>
          <a:p>
            <a:fld id="{330EA680-D336-4FF7-8B7A-9848BB0A1C32}" type="slidenum">
              <a:rPr lang="en-GB" smtClean="0"/>
              <a:t>82</a:t>
            </a:fld>
            <a:endParaRPr lang="en-US"/>
          </a:p>
        </p:txBody>
      </p:sp>
    </p:spTree>
    <p:extLst>
      <p:ext uri="{BB962C8B-B14F-4D97-AF65-F5344CB8AC3E}">
        <p14:creationId xmlns:p14="http://schemas.microsoft.com/office/powerpoint/2010/main" val="24248659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a:t>Delays </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310894" y="2798439"/>
            <a:ext cx="4787545" cy="2126538"/>
          </a:xfrm>
        </p:spPr>
        <p:txBody>
          <a:bodyPr vert="horz" lIns="91440" tIns="45720" rIns="91440" bIns="45720" rtlCol="0" anchor="t">
            <a:normAutofit/>
          </a:bodyPr>
          <a:lstStyle/>
          <a:p>
            <a:r>
              <a:rPr lang="en-US" sz="1900">
                <a:cs typeface="Calibri"/>
              </a:rPr>
              <a:t>For example, by enter 3 as 3rd Month we can see it has highlighted the 3rd month bar in all the graphs. </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33DDC5-0B40-571F-8729-5D02AACF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094" y="-24428"/>
            <a:ext cx="7147905" cy="6857998"/>
          </a:xfrm>
          <a:prstGeom prst="rect">
            <a:avLst/>
          </a:prstGeom>
        </p:spPr>
      </p:pic>
      <p:sp>
        <p:nvSpPr>
          <p:cNvPr id="4" name="Slide Number Placeholder 3">
            <a:extLst>
              <a:ext uri="{FF2B5EF4-FFF2-40B4-BE49-F238E27FC236}">
                <a16:creationId xmlns:a16="http://schemas.microsoft.com/office/drawing/2014/main" id="{2AC26FDF-813C-910C-5C64-16859252A32F}"/>
              </a:ext>
            </a:extLst>
          </p:cNvPr>
          <p:cNvSpPr>
            <a:spLocks noGrp="1"/>
          </p:cNvSpPr>
          <p:nvPr>
            <p:ph type="sldNum" sz="quarter" idx="12"/>
          </p:nvPr>
        </p:nvSpPr>
        <p:spPr/>
        <p:txBody>
          <a:bodyPr/>
          <a:lstStyle/>
          <a:p>
            <a:fld id="{330EA680-D336-4FF7-8B7A-9848BB0A1C32}" type="slidenum">
              <a:rPr lang="en-GB" smtClean="0"/>
              <a:t>83</a:t>
            </a:fld>
            <a:endParaRPr lang="en-US"/>
          </a:p>
        </p:txBody>
      </p:sp>
    </p:spTree>
    <p:extLst>
      <p:ext uri="{BB962C8B-B14F-4D97-AF65-F5344CB8AC3E}">
        <p14:creationId xmlns:p14="http://schemas.microsoft.com/office/powerpoint/2010/main" val="1366962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a:t>Delays </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368621" y="3341076"/>
            <a:ext cx="4787545" cy="2311265"/>
          </a:xfrm>
        </p:spPr>
        <p:txBody>
          <a:bodyPr vert="horz" lIns="91440" tIns="45720" rIns="91440" bIns="45720" rtlCol="0" anchor="t">
            <a:normAutofit/>
          </a:bodyPr>
          <a:lstStyle/>
          <a:p>
            <a:r>
              <a:rPr lang="en-US" sz="1900">
                <a:cs typeface="Calibri"/>
              </a:rPr>
              <a:t>As like earlier dashboard, this one excludes the flights with 0 delays of any kind</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BD522F-F80F-A3B7-20EB-A2CCB67C0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886" y="121297"/>
            <a:ext cx="7228113" cy="6662057"/>
          </a:xfrm>
          <a:prstGeom prst="rect">
            <a:avLst/>
          </a:prstGeom>
        </p:spPr>
      </p:pic>
      <p:sp>
        <p:nvSpPr>
          <p:cNvPr id="4" name="Slide Number Placeholder 3">
            <a:extLst>
              <a:ext uri="{FF2B5EF4-FFF2-40B4-BE49-F238E27FC236}">
                <a16:creationId xmlns:a16="http://schemas.microsoft.com/office/drawing/2014/main" id="{74715EE5-066C-0DBA-7145-229585AF0B4A}"/>
              </a:ext>
            </a:extLst>
          </p:cNvPr>
          <p:cNvSpPr>
            <a:spLocks noGrp="1"/>
          </p:cNvSpPr>
          <p:nvPr>
            <p:ph type="sldNum" sz="quarter" idx="12"/>
          </p:nvPr>
        </p:nvSpPr>
        <p:spPr/>
        <p:txBody>
          <a:bodyPr/>
          <a:lstStyle/>
          <a:p>
            <a:fld id="{330EA680-D336-4FF7-8B7A-9848BB0A1C32}" type="slidenum">
              <a:rPr lang="en-GB" smtClean="0"/>
              <a:t>84</a:t>
            </a:fld>
            <a:endParaRPr lang="en-US"/>
          </a:p>
        </p:txBody>
      </p:sp>
    </p:spTree>
    <p:extLst>
      <p:ext uri="{BB962C8B-B14F-4D97-AF65-F5344CB8AC3E}">
        <p14:creationId xmlns:p14="http://schemas.microsoft.com/office/powerpoint/2010/main" val="33082735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4CF17-224C-CB9D-11E8-72A131353E1F}"/>
              </a:ext>
            </a:extLst>
          </p:cNvPr>
          <p:cNvSpPr>
            <a:spLocks noGrp="1"/>
          </p:cNvSpPr>
          <p:nvPr>
            <p:ph type="title"/>
          </p:nvPr>
        </p:nvSpPr>
        <p:spPr>
          <a:xfrm>
            <a:off x="624606" y="502020"/>
            <a:ext cx="5153118" cy="1642970"/>
          </a:xfrm>
        </p:spPr>
        <p:txBody>
          <a:bodyPr vert="horz" lIns="91440" tIns="45720" rIns="91440" bIns="45720" rtlCol="0" anchor="b">
            <a:normAutofit/>
          </a:bodyPr>
          <a:lstStyle/>
          <a:p>
            <a:r>
              <a:rPr lang="en-US" sz="4000"/>
              <a:t>Arrival Delay </a:t>
            </a:r>
            <a:endParaRPr lang="en-US" sz="40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85F86F5-07F6-9ED1-3458-16A98BAECC24}"/>
              </a:ext>
            </a:extLst>
          </p:cNvPr>
          <p:cNvSpPr>
            <a:spLocks noGrp="1"/>
          </p:cNvSpPr>
          <p:nvPr>
            <p:ph sz="half" idx="2"/>
          </p:nvPr>
        </p:nvSpPr>
        <p:spPr>
          <a:xfrm>
            <a:off x="564894" y="3202530"/>
            <a:ext cx="4568181" cy="2738447"/>
          </a:xfrm>
        </p:spPr>
        <p:txBody>
          <a:bodyPr vert="horz" lIns="91440" tIns="45720" rIns="91440" bIns="45720" rtlCol="0" anchor="t">
            <a:normAutofit/>
          </a:bodyPr>
          <a:lstStyle/>
          <a:p>
            <a:r>
              <a:rPr lang="en-US" sz="1900"/>
              <a:t>This Dashboard is particularly built on Arrival Delay, As we can see there are multiple graphs of Arrival Delay with respect to Month and unique carrier.</a:t>
            </a:r>
            <a:endParaRPr lang="en-US" sz="1900" err="1">
              <a:cs typeface="Calibri"/>
            </a:endParaRPr>
          </a:p>
          <a:p>
            <a:pPr marL="0" indent="0">
              <a:buNone/>
            </a:pPr>
            <a:endParaRPr lang="en-US" sz="1900">
              <a:cs typeface="Calibri"/>
            </a:endParaRP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6153124-28AC-0267-F190-59687EFAD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02637"/>
            <a:ext cx="7162799" cy="6680718"/>
          </a:xfrm>
          <a:prstGeom prst="rect">
            <a:avLst/>
          </a:prstGeom>
        </p:spPr>
      </p:pic>
      <p:sp>
        <p:nvSpPr>
          <p:cNvPr id="4" name="Slide Number Placeholder 3">
            <a:extLst>
              <a:ext uri="{FF2B5EF4-FFF2-40B4-BE49-F238E27FC236}">
                <a16:creationId xmlns:a16="http://schemas.microsoft.com/office/drawing/2014/main" id="{19F513BB-6809-A8D4-DF65-6987CA85E175}"/>
              </a:ext>
            </a:extLst>
          </p:cNvPr>
          <p:cNvSpPr>
            <a:spLocks noGrp="1"/>
          </p:cNvSpPr>
          <p:nvPr>
            <p:ph type="sldNum" sz="quarter" idx="12"/>
          </p:nvPr>
        </p:nvSpPr>
        <p:spPr/>
        <p:txBody>
          <a:bodyPr/>
          <a:lstStyle/>
          <a:p>
            <a:fld id="{330EA680-D336-4FF7-8B7A-9848BB0A1C32}" type="slidenum">
              <a:rPr lang="en-GB" smtClean="0"/>
              <a:t>85</a:t>
            </a:fld>
            <a:endParaRPr lang="en-US"/>
          </a:p>
        </p:txBody>
      </p:sp>
    </p:spTree>
    <p:extLst>
      <p:ext uri="{BB962C8B-B14F-4D97-AF65-F5344CB8AC3E}">
        <p14:creationId xmlns:p14="http://schemas.microsoft.com/office/powerpoint/2010/main" val="23579466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EB1D-42F8-D4C8-7F79-9645445B08F6}"/>
              </a:ext>
            </a:extLst>
          </p:cNvPr>
          <p:cNvSpPr>
            <a:spLocks noGrp="1"/>
          </p:cNvSpPr>
          <p:nvPr>
            <p:ph type="title"/>
          </p:nvPr>
        </p:nvSpPr>
        <p:spPr/>
        <p:txBody>
          <a:bodyPr>
            <a:normAutofit/>
          </a:bodyPr>
          <a:lstStyle/>
          <a:p>
            <a:r>
              <a:rPr lang="en-GB">
                <a:cs typeface="Calibri Light"/>
              </a:rPr>
              <a:t>Dashboard for Taxi-in </a:t>
            </a:r>
            <a:br>
              <a:rPr lang="en-US"/>
            </a:br>
            <a:r>
              <a:rPr lang="en-GB">
                <a:cs typeface="Calibri Light"/>
              </a:rPr>
              <a:t>Field</a:t>
            </a:r>
            <a:endParaRPr lang="en-GB"/>
          </a:p>
        </p:txBody>
      </p:sp>
      <p:sp>
        <p:nvSpPr>
          <p:cNvPr id="3" name="Text Placeholder 2">
            <a:extLst>
              <a:ext uri="{FF2B5EF4-FFF2-40B4-BE49-F238E27FC236}">
                <a16:creationId xmlns:a16="http://schemas.microsoft.com/office/drawing/2014/main" id="{3F21AEF7-A253-DE71-B51A-A959A7551D88}"/>
              </a:ext>
            </a:extLst>
          </p:cNvPr>
          <p:cNvSpPr>
            <a:spLocks noGrp="1"/>
          </p:cNvSpPr>
          <p:nvPr>
            <p:ph type="body" idx="1"/>
          </p:nvPr>
        </p:nvSpPr>
        <p:spPr>
          <a:xfrm rot="3900000">
            <a:off x="12996069" y="-1581150"/>
            <a:ext cx="5157787" cy="823912"/>
          </a:xfrm>
        </p:spPr>
        <p:txBody>
          <a:bodyPr/>
          <a:lstStyle/>
          <a:p>
            <a:endParaRPr lang="en-GB"/>
          </a:p>
        </p:txBody>
      </p:sp>
      <p:sp>
        <p:nvSpPr>
          <p:cNvPr id="4" name="Content Placeholder 3">
            <a:extLst>
              <a:ext uri="{FF2B5EF4-FFF2-40B4-BE49-F238E27FC236}">
                <a16:creationId xmlns:a16="http://schemas.microsoft.com/office/drawing/2014/main" id="{291456AE-EDE7-AD61-8998-49DDD737C374}"/>
              </a:ext>
            </a:extLst>
          </p:cNvPr>
          <p:cNvSpPr>
            <a:spLocks noGrp="1"/>
          </p:cNvSpPr>
          <p:nvPr>
            <p:ph sz="half" idx="2"/>
          </p:nvPr>
        </p:nvSpPr>
        <p:spPr>
          <a:xfrm>
            <a:off x="839788" y="1683544"/>
            <a:ext cx="5157787" cy="4506119"/>
          </a:xfrm>
        </p:spPr>
        <p:txBody>
          <a:bodyPr vert="horz" lIns="91440" tIns="45720" rIns="91440" bIns="45720" rtlCol="0" anchor="t">
            <a:normAutofit fontScale="92500" lnSpcReduction="10000"/>
          </a:bodyPr>
          <a:lstStyle/>
          <a:p>
            <a:pPr marL="457200" indent="-457200"/>
            <a:r>
              <a:rPr lang="en-GB">
                <a:cs typeface="Calibri"/>
              </a:rPr>
              <a:t>The picture you see on the right side is a dashboard of taxi-in field</a:t>
            </a:r>
            <a:endParaRPr lang="en-US"/>
          </a:p>
          <a:p>
            <a:pPr marL="457200" indent="-457200"/>
            <a:r>
              <a:rPr lang="en-GB">
                <a:cs typeface="Calibri"/>
              </a:rPr>
              <a:t>As you can see on the </a:t>
            </a:r>
            <a:r>
              <a:rPr lang="en-GB" err="1">
                <a:cs typeface="Calibri"/>
              </a:rPr>
              <a:t>treemap</a:t>
            </a:r>
            <a:r>
              <a:rPr lang="en-GB">
                <a:cs typeface="Calibri"/>
              </a:rPr>
              <a:t> graph, WN has a longer taxing time  as compared to others.</a:t>
            </a:r>
          </a:p>
          <a:p>
            <a:pPr marL="457200" indent="-457200"/>
            <a:r>
              <a:rPr lang="en-GB">
                <a:cs typeface="Calibri"/>
              </a:rPr>
              <a:t>Talking about the bar chart, most of the destinations has a shorter period of taxiing time.</a:t>
            </a:r>
          </a:p>
          <a:p>
            <a:pPr marL="457200" indent="-457200"/>
            <a:r>
              <a:rPr lang="en-GB">
                <a:cs typeface="Calibri"/>
              </a:rPr>
              <a:t>So, overall looking at the dashboard, we can see that taxi-in field does not impact on the delay. </a:t>
            </a:r>
          </a:p>
        </p:txBody>
      </p:sp>
      <p:pic>
        <p:nvPicPr>
          <p:cNvPr id="9" name="Picture 9" descr="Chart, treemap chart&#10;&#10;Description automatically generated">
            <a:extLst>
              <a:ext uri="{FF2B5EF4-FFF2-40B4-BE49-F238E27FC236}">
                <a16:creationId xmlns:a16="http://schemas.microsoft.com/office/drawing/2014/main" id="{50E49E90-437C-2465-ADFC-7976CF59C43E}"/>
              </a:ext>
            </a:extLst>
          </p:cNvPr>
          <p:cNvPicPr>
            <a:picLocks noGrp="1" noChangeAspect="1"/>
          </p:cNvPicPr>
          <p:nvPr>
            <p:ph sz="quarter" idx="4"/>
          </p:nvPr>
        </p:nvPicPr>
        <p:blipFill>
          <a:blip r:embed="rId2"/>
          <a:stretch>
            <a:fillRect/>
          </a:stretch>
        </p:blipFill>
        <p:spPr>
          <a:xfrm>
            <a:off x="6172200" y="243192"/>
            <a:ext cx="6004719" cy="6459166"/>
          </a:xfrm>
        </p:spPr>
      </p:pic>
      <p:sp>
        <p:nvSpPr>
          <p:cNvPr id="5" name="Slide Number Placeholder 4">
            <a:extLst>
              <a:ext uri="{FF2B5EF4-FFF2-40B4-BE49-F238E27FC236}">
                <a16:creationId xmlns:a16="http://schemas.microsoft.com/office/drawing/2014/main" id="{E0F0C056-235E-9B1A-11E7-8744E6AA0F8D}"/>
              </a:ext>
            </a:extLst>
          </p:cNvPr>
          <p:cNvSpPr>
            <a:spLocks noGrp="1"/>
          </p:cNvSpPr>
          <p:nvPr>
            <p:ph type="sldNum" sz="quarter" idx="12"/>
          </p:nvPr>
        </p:nvSpPr>
        <p:spPr/>
        <p:txBody>
          <a:bodyPr/>
          <a:lstStyle/>
          <a:p>
            <a:fld id="{330EA680-D336-4FF7-8B7A-9848BB0A1C32}" type="slidenum">
              <a:rPr lang="en-GB" smtClean="0"/>
              <a:t>86</a:t>
            </a:fld>
            <a:endParaRPr lang="en-US"/>
          </a:p>
        </p:txBody>
      </p:sp>
    </p:spTree>
    <p:extLst>
      <p:ext uri="{BB962C8B-B14F-4D97-AF65-F5344CB8AC3E}">
        <p14:creationId xmlns:p14="http://schemas.microsoft.com/office/powerpoint/2010/main" val="143521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2622-4703-7A25-B54E-3111BEA593E6}"/>
              </a:ext>
            </a:extLst>
          </p:cNvPr>
          <p:cNvSpPr>
            <a:spLocks noGrp="1"/>
          </p:cNvSpPr>
          <p:nvPr>
            <p:ph type="title"/>
          </p:nvPr>
        </p:nvSpPr>
        <p:spPr/>
        <p:txBody>
          <a:bodyPr/>
          <a:lstStyle/>
          <a:p>
            <a:r>
              <a:rPr lang="en-GB">
                <a:cs typeface="Calibri Light"/>
              </a:rPr>
              <a:t>Dashboard of</a:t>
            </a:r>
            <a:br>
              <a:rPr lang="en-GB">
                <a:cs typeface="Calibri Light"/>
              </a:rPr>
            </a:br>
            <a:r>
              <a:rPr lang="en-GB">
                <a:cs typeface="Calibri Light"/>
              </a:rPr>
              <a:t>Taxi-out Field</a:t>
            </a:r>
            <a:endParaRPr lang="en-GB"/>
          </a:p>
        </p:txBody>
      </p:sp>
      <p:sp>
        <p:nvSpPr>
          <p:cNvPr id="4" name="Content Placeholder 3">
            <a:extLst>
              <a:ext uri="{FF2B5EF4-FFF2-40B4-BE49-F238E27FC236}">
                <a16:creationId xmlns:a16="http://schemas.microsoft.com/office/drawing/2014/main" id="{8D218838-C026-86F5-3FFB-A5E4ACCD5130}"/>
              </a:ext>
            </a:extLst>
          </p:cNvPr>
          <p:cNvSpPr>
            <a:spLocks noGrp="1"/>
          </p:cNvSpPr>
          <p:nvPr>
            <p:ph sz="half" idx="2"/>
          </p:nvPr>
        </p:nvSpPr>
        <p:spPr>
          <a:xfrm>
            <a:off x="839788" y="1671638"/>
            <a:ext cx="5157787" cy="4518025"/>
          </a:xfrm>
        </p:spPr>
        <p:txBody>
          <a:bodyPr vert="horz" lIns="91440" tIns="45720" rIns="91440" bIns="45720" rtlCol="0" anchor="t">
            <a:normAutofit fontScale="92500" lnSpcReduction="20000"/>
          </a:bodyPr>
          <a:lstStyle/>
          <a:p>
            <a:pPr marL="457200" indent="-457200">
              <a:buFont typeface="Arial"/>
              <a:buChar char="•"/>
            </a:pPr>
            <a:r>
              <a:rPr lang="en-GB">
                <a:ea typeface="+mn-lt"/>
                <a:cs typeface="+mn-lt"/>
              </a:rPr>
              <a:t>The picture you see on the right side is a dashboard of taxi-out field</a:t>
            </a:r>
            <a:endParaRPr lang="en-US">
              <a:ea typeface="+mn-lt"/>
              <a:cs typeface="+mn-lt"/>
            </a:endParaRPr>
          </a:p>
          <a:p>
            <a:pPr marL="457200" indent="-457200">
              <a:buFont typeface="Arial"/>
              <a:buChar char="•"/>
            </a:pPr>
            <a:r>
              <a:rPr lang="en-GB">
                <a:ea typeface="+mn-lt"/>
                <a:cs typeface="+mn-lt"/>
              </a:rPr>
              <a:t>As you can see on the </a:t>
            </a:r>
            <a:r>
              <a:rPr lang="en-GB" err="1">
                <a:ea typeface="+mn-lt"/>
                <a:cs typeface="+mn-lt"/>
              </a:rPr>
              <a:t>treemap</a:t>
            </a:r>
            <a:r>
              <a:rPr lang="en-GB">
                <a:ea typeface="+mn-lt"/>
                <a:cs typeface="+mn-lt"/>
              </a:rPr>
              <a:t> graph, ORD has a longer taxing time  as compared to others.</a:t>
            </a:r>
            <a:endParaRPr lang="en-US">
              <a:ea typeface="+mn-lt"/>
              <a:cs typeface="+mn-lt"/>
            </a:endParaRPr>
          </a:p>
          <a:p>
            <a:pPr marL="457200" indent="-457200">
              <a:buFont typeface="Arial"/>
              <a:buChar char="•"/>
            </a:pPr>
            <a:r>
              <a:rPr lang="en-GB">
                <a:ea typeface="+mn-lt"/>
                <a:cs typeface="+mn-lt"/>
              </a:rPr>
              <a:t>Talking about the bar chart, most of the destinations has a average period of taxiing time.</a:t>
            </a:r>
            <a:endParaRPr lang="en-US">
              <a:ea typeface="+mn-lt"/>
              <a:cs typeface="+mn-lt"/>
            </a:endParaRPr>
          </a:p>
          <a:p>
            <a:pPr marL="457200" indent="-457200">
              <a:buFont typeface="Arial"/>
              <a:buChar char="•"/>
            </a:pPr>
            <a:r>
              <a:rPr lang="en-GB">
                <a:ea typeface="+mn-lt"/>
                <a:cs typeface="+mn-lt"/>
              </a:rPr>
              <a:t>So, overall looking at the dashboard, we can see that taxi-out field does not impact on the delay. </a:t>
            </a:r>
            <a:endParaRPr lang="en-GB"/>
          </a:p>
        </p:txBody>
      </p:sp>
      <p:sp>
        <p:nvSpPr>
          <p:cNvPr id="5" name="Text Placeholder 4">
            <a:extLst>
              <a:ext uri="{FF2B5EF4-FFF2-40B4-BE49-F238E27FC236}">
                <a16:creationId xmlns:a16="http://schemas.microsoft.com/office/drawing/2014/main" id="{24729D70-7E0F-2B13-1F8B-51EFE8A5D52A}"/>
              </a:ext>
            </a:extLst>
          </p:cNvPr>
          <p:cNvSpPr>
            <a:spLocks noGrp="1"/>
          </p:cNvSpPr>
          <p:nvPr>
            <p:ph type="body" sz="quarter" idx="3"/>
          </p:nvPr>
        </p:nvSpPr>
        <p:spPr/>
        <p:txBody>
          <a:bodyPr/>
          <a:lstStyle/>
          <a:p>
            <a:endParaRPr lang="en-GB"/>
          </a:p>
        </p:txBody>
      </p:sp>
      <p:pic>
        <p:nvPicPr>
          <p:cNvPr id="7" name="Picture 7" descr="Chart&#10;&#10;Description automatically generated">
            <a:extLst>
              <a:ext uri="{FF2B5EF4-FFF2-40B4-BE49-F238E27FC236}">
                <a16:creationId xmlns:a16="http://schemas.microsoft.com/office/drawing/2014/main" id="{25980CBD-C339-28E2-206B-6C257B37F206}"/>
              </a:ext>
            </a:extLst>
          </p:cNvPr>
          <p:cNvPicPr>
            <a:picLocks noGrp="1" noChangeAspect="1"/>
          </p:cNvPicPr>
          <p:nvPr>
            <p:ph sz="quarter" idx="4"/>
          </p:nvPr>
        </p:nvPicPr>
        <p:blipFill>
          <a:blip r:embed="rId2"/>
          <a:stretch>
            <a:fillRect/>
          </a:stretch>
        </p:blipFill>
        <p:spPr>
          <a:xfrm>
            <a:off x="5859624" y="186611"/>
            <a:ext cx="6257764" cy="6568751"/>
          </a:xfrm>
        </p:spPr>
      </p:pic>
      <p:sp>
        <p:nvSpPr>
          <p:cNvPr id="3" name="Slide Number Placeholder 2">
            <a:extLst>
              <a:ext uri="{FF2B5EF4-FFF2-40B4-BE49-F238E27FC236}">
                <a16:creationId xmlns:a16="http://schemas.microsoft.com/office/drawing/2014/main" id="{DD6F9653-DC24-4C7D-E270-3F7C3C33EBA0}"/>
              </a:ext>
            </a:extLst>
          </p:cNvPr>
          <p:cNvSpPr>
            <a:spLocks noGrp="1"/>
          </p:cNvSpPr>
          <p:nvPr>
            <p:ph type="sldNum" sz="quarter" idx="12"/>
          </p:nvPr>
        </p:nvSpPr>
        <p:spPr/>
        <p:txBody>
          <a:bodyPr/>
          <a:lstStyle/>
          <a:p>
            <a:fld id="{330EA680-D336-4FF7-8B7A-9848BB0A1C32}" type="slidenum">
              <a:rPr lang="en-GB" smtClean="0"/>
              <a:t>87</a:t>
            </a:fld>
            <a:endParaRPr lang="en-US"/>
          </a:p>
        </p:txBody>
      </p:sp>
    </p:spTree>
    <p:extLst>
      <p:ext uri="{BB962C8B-B14F-4D97-AF65-F5344CB8AC3E}">
        <p14:creationId xmlns:p14="http://schemas.microsoft.com/office/powerpoint/2010/main" val="2388902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012F7-A962-48B5-600E-B0582F28A2DB}"/>
              </a:ext>
            </a:extLst>
          </p:cNvPr>
          <p:cNvSpPr>
            <a:spLocks noGrp="1"/>
          </p:cNvSpPr>
          <p:nvPr>
            <p:ph type="title"/>
          </p:nvPr>
        </p:nvSpPr>
        <p:spPr>
          <a:xfrm>
            <a:off x="630936" y="189665"/>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Distance</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C931BBE-3648-7C52-6FA2-555069BFA946}"/>
              </a:ext>
            </a:extLst>
          </p:cNvPr>
          <p:cNvSpPr>
            <a:spLocks noGrp="1"/>
          </p:cNvSpPr>
          <p:nvPr>
            <p:ph type="body" idx="1"/>
          </p:nvPr>
        </p:nvSpPr>
        <p:spPr>
          <a:xfrm>
            <a:off x="153539" y="2825569"/>
            <a:ext cx="4475601" cy="3410712"/>
          </a:xfrm>
        </p:spPr>
        <p:txBody>
          <a:bodyPr vert="horz" lIns="91440" tIns="45720" rIns="91440" bIns="45720" rtlCol="0" anchor="t">
            <a:normAutofit fontScale="85000" lnSpcReduction="20000"/>
          </a:bodyPr>
          <a:lstStyle/>
          <a:p>
            <a:pPr indent="-228600" algn="just">
              <a:buFont typeface="Arial" panose="020B0604020202020204" pitchFamily="34" charset="0"/>
              <a:buChar char="•"/>
            </a:pPr>
            <a:r>
              <a:rPr lang="en-US" sz="2200" b="0">
                <a:cs typeface="Calibri"/>
              </a:rPr>
              <a:t>The dashboard on the right is build taking distance as the base.</a:t>
            </a:r>
            <a:endParaRPr lang="en-US"/>
          </a:p>
          <a:p>
            <a:pPr indent="-228600" algn="just">
              <a:buFont typeface="Arial" panose="020B0604020202020204" pitchFamily="34" charset="0"/>
              <a:buChar char="•"/>
            </a:pPr>
            <a:r>
              <a:rPr lang="en-US" sz="2200" b="0">
                <a:cs typeface="Calibri"/>
              </a:rPr>
              <a:t>5 features are being depicted in the dashboard where the distance travelled is being observed. </a:t>
            </a:r>
          </a:p>
          <a:p>
            <a:pPr indent="-228600" algn="just">
              <a:buFont typeface="Arial" panose="020B0604020202020204" pitchFamily="34" charset="0"/>
              <a:buChar char="•"/>
            </a:pPr>
            <a:r>
              <a:rPr lang="en-US" sz="2200" b="0">
                <a:cs typeface="Calibri"/>
              </a:rPr>
              <a:t>As the origin and destinations are more in number and all of them can't be displayed together, hence, the scroll bar is being used. </a:t>
            </a:r>
          </a:p>
          <a:p>
            <a:pPr indent="-228600" algn="just">
              <a:buFont typeface="Arial" panose="020B0604020202020204" pitchFamily="34" charset="0"/>
              <a:buChar char="•"/>
            </a:pPr>
            <a:r>
              <a:rPr lang="en-US" sz="2200" b="0">
                <a:cs typeface="Calibri"/>
              </a:rPr>
              <a:t>The distance covered by various unique carrier can be observed. Also, the distance travelled in that month along with day of month can also be seen simultaneously using the dashboard.</a:t>
            </a:r>
          </a:p>
        </p:txBody>
      </p:sp>
      <p:pic>
        <p:nvPicPr>
          <p:cNvPr id="7" name="Picture 7" descr="Timeline&#10;&#10;Description automatically generated">
            <a:extLst>
              <a:ext uri="{FF2B5EF4-FFF2-40B4-BE49-F238E27FC236}">
                <a16:creationId xmlns:a16="http://schemas.microsoft.com/office/drawing/2014/main" id="{1A23B053-16D5-D7E5-AC6A-ECCAFFE7A5DB}"/>
              </a:ext>
            </a:extLst>
          </p:cNvPr>
          <p:cNvPicPr>
            <a:picLocks noGrp="1" noChangeAspect="1"/>
          </p:cNvPicPr>
          <p:nvPr>
            <p:ph sz="half" idx="2"/>
          </p:nvPr>
        </p:nvPicPr>
        <p:blipFill rotWithShape="1">
          <a:blip r:embed="rId2"/>
          <a:srcRect t="5114" b="2557"/>
          <a:stretch/>
        </p:blipFill>
        <p:spPr>
          <a:xfrm>
            <a:off x="4911356" y="326572"/>
            <a:ext cx="6903720" cy="6289204"/>
          </a:xfrm>
          <a:prstGeom prst="rect">
            <a:avLst/>
          </a:prstGeom>
        </p:spPr>
      </p:pic>
      <p:sp>
        <p:nvSpPr>
          <p:cNvPr id="4" name="Slide Number Placeholder 3">
            <a:extLst>
              <a:ext uri="{FF2B5EF4-FFF2-40B4-BE49-F238E27FC236}">
                <a16:creationId xmlns:a16="http://schemas.microsoft.com/office/drawing/2014/main" id="{160479C7-BC8F-6339-FF35-76D32DE44712}"/>
              </a:ext>
            </a:extLst>
          </p:cNvPr>
          <p:cNvSpPr>
            <a:spLocks noGrp="1"/>
          </p:cNvSpPr>
          <p:nvPr>
            <p:ph type="sldNum" sz="quarter" idx="12"/>
          </p:nvPr>
        </p:nvSpPr>
        <p:spPr/>
        <p:txBody>
          <a:bodyPr/>
          <a:lstStyle/>
          <a:p>
            <a:fld id="{330EA680-D336-4FF7-8B7A-9848BB0A1C32}" type="slidenum">
              <a:rPr lang="en-GB" smtClean="0"/>
              <a:t>88</a:t>
            </a:fld>
            <a:endParaRPr lang="en-US"/>
          </a:p>
        </p:txBody>
      </p:sp>
    </p:spTree>
    <p:extLst>
      <p:ext uri="{BB962C8B-B14F-4D97-AF65-F5344CB8AC3E}">
        <p14:creationId xmlns:p14="http://schemas.microsoft.com/office/powerpoint/2010/main" val="4092136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a:solidFill>
                  <a:schemeClr val="bg1"/>
                </a:solidFill>
                <a:ea typeface="+mj-lt"/>
                <a:cs typeface="+mj-lt"/>
              </a:rPr>
              <a:t>Links of Tableau </a:t>
            </a:r>
            <a:endParaRPr lang="en-US">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4947288"/>
          </a:xfrm>
        </p:spPr>
        <p:txBody>
          <a:bodyPr vert="horz" lIns="91440" tIns="45720" rIns="91440" bIns="45720" rtlCol="0" anchor="ctr">
            <a:normAutofit/>
          </a:bodyPr>
          <a:lstStyle/>
          <a:p>
            <a:r>
              <a:rPr lang="en-GB" sz="2000">
                <a:ea typeface="+mn-lt"/>
                <a:cs typeface="+mn-lt"/>
                <a:hlinkClick r:id="rId2"/>
              </a:rPr>
              <a:t>https://public.tableau.com/app/profile/janit.jindal/viz/AirCraftDelaysDataSet/DEPARTUREDELAYDASHBOARD</a:t>
            </a:r>
            <a:r>
              <a:rPr lang="en-GB" sz="2000">
                <a:ea typeface="+mn-lt"/>
                <a:cs typeface="+mn-lt"/>
              </a:rPr>
              <a:t> </a:t>
            </a:r>
            <a:endParaRPr lang="en-GB" sz="2000">
              <a:cs typeface="Calibri"/>
            </a:endParaRPr>
          </a:p>
          <a:p>
            <a:r>
              <a:rPr lang="en-GB" sz="2000">
                <a:ea typeface="+mn-lt"/>
                <a:cs typeface="+mn-lt"/>
                <a:hlinkClick r:id="rId3"/>
              </a:rPr>
              <a:t>https://public.tableau.com/app/profile/vidhut.sharma/viz/AircraftDelayOrigin_Destination/OrigiinandDestinationCombinationswithrespecttoDistance?publish=yes</a:t>
            </a:r>
            <a:r>
              <a:rPr lang="en-GB" sz="2000">
                <a:ea typeface="+mn-lt"/>
                <a:cs typeface="+mn-lt"/>
              </a:rPr>
              <a:t> </a:t>
            </a:r>
            <a:endParaRPr lang="en-GB" sz="2000">
              <a:cs typeface="Calibri"/>
            </a:endParaRPr>
          </a:p>
          <a:p>
            <a:endParaRPr lang="en-GB" sz="2000">
              <a:cs typeface="Calibri"/>
            </a:endParaRPr>
          </a:p>
          <a:p>
            <a:endParaRPr lang="en-GB" sz="200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947DFE04-5174-8728-B649-F44A21063BC7}"/>
              </a:ext>
            </a:extLst>
          </p:cNvPr>
          <p:cNvSpPr>
            <a:spLocks noGrp="1"/>
          </p:cNvSpPr>
          <p:nvPr>
            <p:ph type="sldNum" sz="quarter" idx="12"/>
          </p:nvPr>
        </p:nvSpPr>
        <p:spPr/>
        <p:txBody>
          <a:bodyPr/>
          <a:lstStyle/>
          <a:p>
            <a:fld id="{330EA680-D336-4FF7-8B7A-9848BB0A1C32}" type="slidenum">
              <a:rPr lang="en-GB" smtClean="0"/>
              <a:t>89</a:t>
            </a:fld>
            <a:endParaRPr lang="en-US"/>
          </a:p>
        </p:txBody>
      </p:sp>
    </p:spTree>
    <p:extLst>
      <p:ext uri="{BB962C8B-B14F-4D97-AF65-F5344CB8AC3E}">
        <p14:creationId xmlns:p14="http://schemas.microsoft.com/office/powerpoint/2010/main" val="177631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81E9-5D85-F485-D02C-FD5A529DB9A8}"/>
              </a:ext>
            </a:extLst>
          </p:cNvPr>
          <p:cNvSpPr>
            <a:spLocks noGrp="1"/>
          </p:cNvSpPr>
          <p:nvPr>
            <p:ph type="title"/>
          </p:nvPr>
        </p:nvSpPr>
        <p:spPr>
          <a:xfrm>
            <a:off x="1371599" y="294538"/>
            <a:ext cx="9895951" cy="1033669"/>
          </a:xfrm>
        </p:spPr>
        <p:txBody>
          <a:bodyPr>
            <a:normAutofit/>
          </a:bodyPr>
          <a:lstStyle/>
          <a:p>
            <a:r>
              <a:rPr lang="en-GB" sz="4000">
                <a:solidFill>
                  <a:srgbClr val="FFFFFF"/>
                </a:solidFill>
                <a:cs typeface="Calibri Light"/>
              </a:rPr>
              <a:t>Milestones</a:t>
            </a:r>
            <a:endParaRPr lang="en-GB" sz="4000">
              <a:solidFill>
                <a:srgbClr val="FFFFFF"/>
              </a:solidFill>
            </a:endParaRPr>
          </a:p>
        </p:txBody>
      </p:sp>
      <p:sp>
        <p:nvSpPr>
          <p:cNvPr id="3" name="Content Placeholder 2">
            <a:extLst>
              <a:ext uri="{FF2B5EF4-FFF2-40B4-BE49-F238E27FC236}">
                <a16:creationId xmlns:a16="http://schemas.microsoft.com/office/drawing/2014/main" id="{4411248B-B00E-F856-DA6F-64FC457B882C}"/>
              </a:ext>
            </a:extLst>
          </p:cNvPr>
          <p:cNvSpPr>
            <a:spLocks noGrp="1"/>
          </p:cNvSpPr>
          <p:nvPr>
            <p:ph idx="1"/>
          </p:nvPr>
        </p:nvSpPr>
        <p:spPr>
          <a:xfrm>
            <a:off x="1371599" y="2318197"/>
            <a:ext cx="9724031" cy="3683358"/>
          </a:xfrm>
        </p:spPr>
        <p:txBody>
          <a:bodyPr anchor="ctr">
            <a:normAutofit/>
          </a:bodyPr>
          <a:lstStyle/>
          <a:p>
            <a:r>
              <a:rPr lang="en-GB" sz="2000">
                <a:cs typeface="Calibri"/>
              </a:rPr>
              <a:t>Found the preferrable data and source of data.</a:t>
            </a:r>
          </a:p>
          <a:p>
            <a:r>
              <a:rPr lang="en-GB" sz="2000">
                <a:cs typeface="Calibri"/>
              </a:rPr>
              <a:t>Analysed the issues in the data.</a:t>
            </a:r>
          </a:p>
          <a:p>
            <a:r>
              <a:rPr lang="en-GB" sz="2000">
                <a:cs typeface="Calibri"/>
              </a:rPr>
              <a:t>Divided the work among the teammates.</a:t>
            </a:r>
          </a:p>
          <a:p>
            <a:r>
              <a:rPr lang="en-GB" sz="2000">
                <a:cs typeface="Calibri"/>
              </a:rPr>
              <a:t>Performed cleaning of data.</a:t>
            </a:r>
          </a:p>
          <a:p>
            <a:r>
              <a:rPr lang="en-GB" sz="2000">
                <a:cs typeface="Calibri"/>
              </a:rPr>
              <a:t>Selected columns as per cleaning.</a:t>
            </a:r>
          </a:p>
          <a:p>
            <a:r>
              <a:rPr lang="en-GB" sz="2000">
                <a:cs typeface="Calibri"/>
              </a:rPr>
              <a:t>Visualized the data and created insights</a:t>
            </a:r>
          </a:p>
          <a:p>
            <a:r>
              <a:rPr lang="en-GB" sz="2000">
                <a:cs typeface="Calibri"/>
              </a:rPr>
              <a:t>Summarized the results found.</a:t>
            </a:r>
          </a:p>
          <a:p>
            <a:endParaRPr lang="en-GB" sz="2000">
              <a:cs typeface="Calibri"/>
            </a:endParaRPr>
          </a:p>
          <a:p>
            <a:endParaRPr lang="en-GB" sz="2000">
              <a:cs typeface="Calibri"/>
            </a:endParaRPr>
          </a:p>
        </p:txBody>
      </p:sp>
      <p:sp>
        <p:nvSpPr>
          <p:cNvPr id="4" name="Slide Number Placeholder 3">
            <a:extLst>
              <a:ext uri="{FF2B5EF4-FFF2-40B4-BE49-F238E27FC236}">
                <a16:creationId xmlns:a16="http://schemas.microsoft.com/office/drawing/2014/main" id="{905DA9DD-D856-6728-AF71-FC4A74EDF434}"/>
              </a:ext>
            </a:extLst>
          </p:cNvPr>
          <p:cNvSpPr>
            <a:spLocks noGrp="1"/>
          </p:cNvSpPr>
          <p:nvPr>
            <p:ph type="sldNum" sz="quarter" idx="12"/>
          </p:nvPr>
        </p:nvSpPr>
        <p:spPr/>
        <p:txBody>
          <a:bodyPr/>
          <a:lstStyle/>
          <a:p>
            <a:fld id="{330EA680-D336-4FF7-8B7A-9848BB0A1C32}" type="slidenum">
              <a:rPr lang="en-GB" smtClean="0"/>
              <a:t>9</a:t>
            </a:fld>
            <a:endParaRPr lang="en-US"/>
          </a:p>
        </p:txBody>
      </p:sp>
    </p:spTree>
    <p:extLst>
      <p:ext uri="{BB962C8B-B14F-4D97-AF65-F5344CB8AC3E}">
        <p14:creationId xmlns:p14="http://schemas.microsoft.com/office/powerpoint/2010/main" val="3896428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7ECDB-EC21-30FC-637D-DFF1B9E60BE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35" name="Rectangle 3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D14FA05-1FFA-6648-E90D-2FFB521CA1C5}"/>
              </a:ext>
            </a:extLst>
          </p:cNvPr>
          <p:cNvSpPr>
            <a:spLocks noGrp="1"/>
          </p:cNvSpPr>
          <p:nvPr>
            <p:ph type="sldNum" sz="quarter" idx="12"/>
          </p:nvPr>
        </p:nvSpPr>
        <p:spPr/>
        <p:txBody>
          <a:bodyPr/>
          <a:lstStyle/>
          <a:p>
            <a:fld id="{330EA680-D336-4FF7-8B7A-9848BB0A1C32}" type="slidenum">
              <a:rPr lang="en-GB" smtClean="0"/>
              <a:t>90</a:t>
            </a:fld>
            <a:endParaRPr lang="en-US"/>
          </a:p>
        </p:txBody>
      </p:sp>
    </p:spTree>
    <p:extLst>
      <p:ext uri="{BB962C8B-B14F-4D97-AF65-F5344CB8AC3E}">
        <p14:creationId xmlns:p14="http://schemas.microsoft.com/office/powerpoint/2010/main" val="169751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C98F6-5F9D-734D-0DC7-2A099E0B59D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dirty="0">
                <a:solidFill>
                  <a:srgbClr val="FFFFFF"/>
                </a:solidFill>
                <a:cs typeface="Calibri Light"/>
              </a:rPr>
              <a:t>Data Modelling</a:t>
            </a:r>
            <a:endParaRPr lang="en-US" sz="4800" kern="1200" dirty="0">
              <a:cs typeface="Calibri Light"/>
            </a:endParaRPr>
          </a:p>
        </p:txBody>
      </p:sp>
      <p:sp>
        <p:nvSpPr>
          <p:cNvPr id="46" name="Rectangle 4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1CCEAB3-ED5E-ED15-8E5A-69CF5A6EF24A}"/>
              </a:ext>
            </a:extLst>
          </p:cNvPr>
          <p:cNvSpPr>
            <a:spLocks noGrp="1"/>
          </p:cNvSpPr>
          <p:nvPr>
            <p:ph type="sldNum" sz="quarter" idx="12"/>
          </p:nvPr>
        </p:nvSpPr>
        <p:spPr/>
        <p:txBody>
          <a:bodyPr/>
          <a:lstStyle/>
          <a:p>
            <a:fld id="{330EA680-D336-4FF7-8B7A-9848BB0A1C32}" type="slidenum">
              <a:rPr lang="en-GB" smtClean="0"/>
              <a:t>91</a:t>
            </a:fld>
            <a:endParaRPr lang="en-US"/>
          </a:p>
        </p:txBody>
      </p:sp>
    </p:spTree>
    <p:extLst>
      <p:ext uri="{BB962C8B-B14F-4D97-AF65-F5344CB8AC3E}">
        <p14:creationId xmlns:p14="http://schemas.microsoft.com/office/powerpoint/2010/main" val="32910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cs typeface="Calibri Light"/>
              </a:rPr>
              <a:t>Goal of Modelling</a:t>
            </a:r>
            <a:endParaRPr lang="en-GB" sz="4000" dirty="0" err="1">
              <a:solidFill>
                <a:srgbClr val="FFFFFF"/>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948027"/>
            <a:ext cx="9724031" cy="3418870"/>
          </a:xfrm>
        </p:spPr>
        <p:txBody>
          <a:bodyPr vert="horz" lIns="91440" tIns="45720" rIns="91440" bIns="45720" rtlCol="0" anchor="ctr">
            <a:normAutofit/>
          </a:bodyPr>
          <a:lstStyle/>
          <a:p>
            <a:pPr marL="0" indent="0">
              <a:buNone/>
            </a:pPr>
            <a:r>
              <a:rPr lang="en-GB" sz="2000" dirty="0">
                <a:ea typeface="+mn-lt"/>
                <a:cs typeface="+mn-lt"/>
              </a:rPr>
              <a:t>As we know, we have different kinds of delays occurring along with the taxi-in and taxi-out time, by considering them as independent variables we can predict whether the flight should be/will be cancelled or not.</a:t>
            </a:r>
            <a:endParaRPr lang="en-GB" sz="2000" dirty="0">
              <a:cs typeface="Calibri"/>
            </a:endParaRPr>
          </a:p>
          <a:p>
            <a:pPr marL="0" indent="0">
              <a:buNone/>
            </a:pPr>
            <a:endParaRPr lang="en-GB" sz="2000" dirty="0">
              <a:cs typeface="Calibri"/>
            </a:endParaRPr>
          </a:p>
          <a:p>
            <a:pPr marL="0" indent="0">
              <a:buNone/>
            </a:pPr>
            <a:endParaRPr lang="en-GB" sz="2000" dirty="0">
              <a:cs typeface="Calibri"/>
            </a:endParaRPr>
          </a:p>
          <a:p>
            <a:pPr marL="0" indent="0">
              <a:buNone/>
            </a:pPr>
            <a:r>
              <a:rPr lang="en-GB" sz="2000" dirty="0">
                <a:cs typeface="Calibri"/>
              </a:rPr>
              <a:t>Side-Goal: Comparing the models using performance matrix, ROC curves and accuracy.</a:t>
            </a:r>
          </a:p>
          <a:p>
            <a:pPr marL="0" indent="0">
              <a:buNone/>
            </a:pPr>
            <a:endParaRPr lang="en-GB" sz="2000" dirty="0">
              <a:cs typeface="Calibri"/>
            </a:endParaRPr>
          </a:p>
          <a:p>
            <a:pPr marL="0" indent="0">
              <a:buNone/>
            </a:pPr>
            <a:endParaRPr lang="en-GB" sz="2000" dirty="0">
              <a:cs typeface="Calibri"/>
            </a:endParaRPr>
          </a:p>
          <a:p>
            <a:pPr marL="0" indent="0">
              <a:buNone/>
            </a:pPr>
            <a:endParaRPr lang="en-GB" sz="2000" dirty="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9F896AAE-8136-3C8E-EDDD-68AE317E3CFF}"/>
              </a:ext>
            </a:extLst>
          </p:cNvPr>
          <p:cNvSpPr>
            <a:spLocks noGrp="1"/>
          </p:cNvSpPr>
          <p:nvPr>
            <p:ph type="sldNum" sz="quarter" idx="12"/>
          </p:nvPr>
        </p:nvSpPr>
        <p:spPr/>
        <p:txBody>
          <a:bodyPr/>
          <a:lstStyle/>
          <a:p>
            <a:fld id="{330EA680-D336-4FF7-8B7A-9848BB0A1C32}" type="slidenum">
              <a:rPr lang="en-GB" smtClean="0"/>
              <a:t>92</a:t>
            </a:fld>
            <a:endParaRPr lang="en-US"/>
          </a:p>
        </p:txBody>
      </p:sp>
    </p:spTree>
    <p:extLst>
      <p:ext uri="{BB962C8B-B14F-4D97-AF65-F5344CB8AC3E}">
        <p14:creationId xmlns:p14="http://schemas.microsoft.com/office/powerpoint/2010/main" val="3223596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rgbClr val="FFFFFF"/>
                </a:solidFill>
                <a:cs typeface="Calibri Light"/>
              </a:rPr>
              <a:t>Matrix of Duties  - Modelling</a:t>
            </a:r>
            <a:endParaRPr lang="en-GB" sz="4000" dirty="0">
              <a:solidFill>
                <a:srgbClr val="FFFFFF"/>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1371599" y="2797773"/>
            <a:ext cx="9724031" cy="3569124"/>
          </a:xfrm>
        </p:spPr>
        <p:txBody>
          <a:bodyPr vert="horz" lIns="91440" tIns="45720" rIns="91440" bIns="45720" rtlCol="0" anchor="ctr">
            <a:normAutofit fontScale="92500" lnSpcReduction="10000"/>
          </a:bodyPr>
          <a:lstStyle/>
          <a:p>
            <a:pPr marL="0" indent="0">
              <a:buNone/>
            </a:pPr>
            <a:r>
              <a:rPr lang="en-GB" sz="2000" dirty="0">
                <a:ea typeface="+mn-lt"/>
                <a:cs typeface="+mn-lt"/>
              </a:rPr>
              <a:t>Overall, we have selected 3 modelling techniques to pursue our goal: - </a:t>
            </a:r>
            <a:endParaRPr lang="en-US" dirty="0"/>
          </a:p>
          <a:p>
            <a:pPr marL="0" indent="0">
              <a:buNone/>
            </a:pPr>
            <a:endParaRPr lang="en-GB" sz="2000" dirty="0">
              <a:cs typeface="Calibri"/>
            </a:endParaRPr>
          </a:p>
          <a:p>
            <a:pPr marL="342900" indent="-342900"/>
            <a:r>
              <a:rPr lang="en-GB" sz="2000" dirty="0">
                <a:cs typeface="Calibri"/>
              </a:rPr>
              <a:t>Bayes Theorem: - Vidhut Sharma &amp; Parul Mehndiratta</a:t>
            </a:r>
          </a:p>
          <a:p>
            <a:pPr marL="342900" indent="-342900"/>
            <a:r>
              <a:rPr lang="en-GB" sz="2000" dirty="0">
                <a:cs typeface="Calibri"/>
              </a:rPr>
              <a:t>Logistic Regression: - Abu Bakar &amp; Megha Malhotra </a:t>
            </a:r>
          </a:p>
          <a:p>
            <a:pPr marL="342900" indent="-342900"/>
            <a:r>
              <a:rPr lang="en-GB" sz="2000" dirty="0">
                <a:cs typeface="Calibri"/>
              </a:rPr>
              <a:t>Random Forest Classifier: - Janit Jindal, Meeraben &amp; Kamini</a:t>
            </a:r>
          </a:p>
          <a:p>
            <a:pPr marL="342900" indent="-342900"/>
            <a:endParaRPr lang="en-GB" sz="2000" dirty="0">
              <a:cs typeface="Calibri"/>
            </a:endParaRPr>
          </a:p>
          <a:p>
            <a:pPr marL="0" indent="0">
              <a:buNone/>
            </a:pPr>
            <a:r>
              <a:rPr lang="en-GB" sz="2000" b="1" u="sng" dirty="0">
                <a:ea typeface="+mn-lt"/>
                <a:cs typeface="+mn-lt"/>
              </a:rPr>
              <a:t>Benchmarks: </a:t>
            </a:r>
          </a:p>
          <a:p>
            <a:pPr marL="0" indent="0">
              <a:buNone/>
            </a:pPr>
            <a:r>
              <a:rPr lang="en-GB" sz="2000" b="1" dirty="0">
                <a:ea typeface="+mn-lt"/>
                <a:cs typeface="+mn-lt"/>
              </a:rPr>
              <a:t>Split of the Data = 70-30%</a:t>
            </a:r>
            <a:endParaRPr lang="en-GB" b="1">
              <a:cs typeface="Calibri"/>
            </a:endParaRPr>
          </a:p>
          <a:p>
            <a:pPr marL="0" indent="0">
              <a:buNone/>
            </a:pPr>
            <a:r>
              <a:rPr lang="en-GB" sz="2000" b="1" dirty="0">
                <a:ea typeface="+mn-lt"/>
                <a:cs typeface="+mn-lt"/>
              </a:rPr>
              <a:t>Randomness / random_state = 42</a:t>
            </a:r>
            <a:endParaRPr lang="en-US" sz="2000" b="1">
              <a:ea typeface="+mn-lt"/>
              <a:cs typeface="+mn-lt"/>
            </a:endParaRPr>
          </a:p>
          <a:p>
            <a:pPr marL="0" indent="0">
              <a:buNone/>
            </a:pPr>
            <a:r>
              <a:rPr lang="en-GB" sz="2000" b="1" dirty="0">
                <a:ea typeface="+mn-lt"/>
                <a:cs typeface="+mn-lt"/>
              </a:rPr>
              <a:t>1 -&gt; Flights Cancelled , 0-&gt; Flights Not Cancelled</a:t>
            </a:r>
            <a:endParaRPr lang="en-US" sz="2000" b="1">
              <a:ea typeface="+mn-lt"/>
              <a:cs typeface="+mn-lt"/>
            </a:endParaRPr>
          </a:p>
          <a:p>
            <a:pPr marL="342900" indent="-342900"/>
            <a:endParaRPr lang="en-GB" sz="2000" b="1" dirty="0">
              <a:cs typeface="Calibri"/>
            </a:endParaRPr>
          </a:p>
          <a:p>
            <a:pPr marL="342900" indent="-342900"/>
            <a:endParaRPr lang="en-GB" sz="2000" dirty="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A44E190F-324F-7B5C-3301-08A8924CF55E}"/>
              </a:ext>
            </a:extLst>
          </p:cNvPr>
          <p:cNvSpPr>
            <a:spLocks noGrp="1"/>
          </p:cNvSpPr>
          <p:nvPr>
            <p:ph type="sldNum" sz="quarter" idx="12"/>
          </p:nvPr>
        </p:nvSpPr>
        <p:spPr/>
        <p:txBody>
          <a:bodyPr/>
          <a:lstStyle/>
          <a:p>
            <a:fld id="{330EA680-D336-4FF7-8B7A-9848BB0A1C32}" type="slidenum">
              <a:rPr lang="en-GB" smtClean="0"/>
              <a:t>93</a:t>
            </a:fld>
            <a:endParaRPr lang="en-US"/>
          </a:p>
        </p:txBody>
      </p:sp>
    </p:spTree>
    <p:extLst>
      <p:ext uri="{BB962C8B-B14F-4D97-AF65-F5344CB8AC3E}">
        <p14:creationId xmlns:p14="http://schemas.microsoft.com/office/powerpoint/2010/main" val="2751282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CA5-E9E8-3408-AD00-7616D7142EB2}"/>
              </a:ext>
            </a:extLst>
          </p:cNvPr>
          <p:cNvSpPr>
            <a:spLocks noGrp="1"/>
          </p:cNvSpPr>
          <p:nvPr>
            <p:ph type="title"/>
          </p:nvPr>
        </p:nvSpPr>
        <p:spPr>
          <a:xfrm>
            <a:off x="820056" y="280024"/>
            <a:ext cx="9895951" cy="1033669"/>
          </a:xfrm>
        </p:spPr>
        <p:txBody>
          <a:bodyPr>
            <a:normAutofit/>
          </a:bodyPr>
          <a:lstStyle/>
          <a:p>
            <a:r>
              <a:rPr lang="en-GB" sz="4000" dirty="0">
                <a:solidFill>
                  <a:srgbClr val="FFFFFF"/>
                </a:solidFill>
                <a:cs typeface="Calibri Light"/>
              </a:rPr>
              <a:t>Pert Chart- modelling </a:t>
            </a:r>
            <a:endParaRPr lang="en-GB" sz="4000" dirty="0">
              <a:solidFill>
                <a:srgbClr val="FFFFFF"/>
              </a:solidFill>
            </a:endParaRPr>
          </a:p>
        </p:txBody>
      </p:sp>
      <p:graphicFrame>
        <p:nvGraphicFramePr>
          <p:cNvPr id="17" name="Table 16">
            <a:extLst>
              <a:ext uri="{FF2B5EF4-FFF2-40B4-BE49-F238E27FC236}">
                <a16:creationId xmlns:a16="http://schemas.microsoft.com/office/drawing/2014/main" id="{49E86675-2D83-11F0-7576-ECB70A09EA50}"/>
              </a:ext>
            </a:extLst>
          </p:cNvPr>
          <p:cNvGraphicFramePr>
            <a:graphicFrameLocks noGrp="1"/>
          </p:cNvGraphicFramePr>
          <p:nvPr>
            <p:extLst>
              <p:ext uri="{D42A27DB-BD31-4B8C-83A1-F6EECF244321}">
                <p14:modId xmlns:p14="http://schemas.microsoft.com/office/powerpoint/2010/main" val="80471915"/>
              </p:ext>
            </p:extLst>
          </p:nvPr>
        </p:nvGraphicFramePr>
        <p:xfrm>
          <a:off x="740228" y="1741714"/>
          <a:ext cx="9368804" cy="3946638"/>
        </p:xfrm>
        <a:graphic>
          <a:graphicData uri="http://schemas.openxmlformats.org/drawingml/2006/table">
            <a:tbl>
              <a:tblPr firstRow="1" bandRow="1">
                <a:tableStyleId>{5C22544A-7EE6-4342-B048-85BDC9FD1C3A}</a:tableStyleId>
              </a:tblPr>
              <a:tblGrid>
                <a:gridCol w="3276021">
                  <a:extLst>
                    <a:ext uri="{9D8B030D-6E8A-4147-A177-3AD203B41FA5}">
                      <a16:colId xmlns:a16="http://schemas.microsoft.com/office/drawing/2014/main" val="3928279864"/>
                    </a:ext>
                  </a:extLst>
                </a:gridCol>
                <a:gridCol w="2009383">
                  <a:extLst>
                    <a:ext uri="{9D8B030D-6E8A-4147-A177-3AD203B41FA5}">
                      <a16:colId xmlns:a16="http://schemas.microsoft.com/office/drawing/2014/main" val="3203358065"/>
                    </a:ext>
                  </a:extLst>
                </a:gridCol>
                <a:gridCol w="2023552">
                  <a:extLst>
                    <a:ext uri="{9D8B030D-6E8A-4147-A177-3AD203B41FA5}">
                      <a16:colId xmlns:a16="http://schemas.microsoft.com/office/drawing/2014/main" val="1606943545"/>
                    </a:ext>
                  </a:extLst>
                </a:gridCol>
                <a:gridCol w="2059848">
                  <a:extLst>
                    <a:ext uri="{9D8B030D-6E8A-4147-A177-3AD203B41FA5}">
                      <a16:colId xmlns:a16="http://schemas.microsoft.com/office/drawing/2014/main" val="925229598"/>
                    </a:ext>
                  </a:extLst>
                </a:gridCol>
              </a:tblGrid>
              <a:tr h="918072">
                <a:tc>
                  <a:txBody>
                    <a:bodyPr/>
                    <a:lstStyle/>
                    <a:p>
                      <a:pPr rtl="0"/>
                      <a:r>
                        <a:rPr lang="en-GB" dirty="0"/>
                        <a:t>Task Name</a:t>
                      </a:r>
                    </a:p>
                  </a:txBody>
                  <a:tcPr anchor="ctr">
                    <a:solidFill>
                      <a:schemeClr val="accent1">
                        <a:lumMod val="75000"/>
                      </a:schemeClr>
                    </a:solidFill>
                  </a:tcPr>
                </a:tc>
                <a:tc>
                  <a:txBody>
                    <a:bodyPr/>
                    <a:lstStyle/>
                    <a:p>
                      <a:pPr lvl="0">
                        <a:buNone/>
                      </a:pPr>
                      <a:r>
                        <a:rPr lang="en-GB" dirty="0"/>
                        <a:t>Week 12</a:t>
                      </a:r>
                    </a:p>
                  </a:txBody>
                  <a:tcPr anchor="ctr">
                    <a:solidFill>
                      <a:schemeClr val="accent1">
                        <a:lumMod val="75000"/>
                      </a:schemeClr>
                    </a:solidFill>
                  </a:tcPr>
                </a:tc>
                <a:tc>
                  <a:txBody>
                    <a:bodyPr/>
                    <a:lstStyle/>
                    <a:p>
                      <a:pPr lvl="0">
                        <a:buNone/>
                      </a:pPr>
                      <a:r>
                        <a:rPr lang="en-GB" dirty="0"/>
                        <a:t>Week 13</a:t>
                      </a:r>
                    </a:p>
                  </a:txBody>
                  <a:tcPr anchor="ctr">
                    <a:solidFill>
                      <a:schemeClr val="accent1">
                        <a:lumMod val="75000"/>
                      </a:schemeClr>
                    </a:solidFill>
                  </a:tcPr>
                </a:tc>
                <a:tc>
                  <a:txBody>
                    <a:bodyPr/>
                    <a:lstStyle/>
                    <a:p>
                      <a:pPr lvl="0">
                        <a:buNone/>
                      </a:pPr>
                      <a:r>
                        <a:rPr lang="en-GB" dirty="0"/>
                        <a:t>Week 14</a:t>
                      </a:r>
                    </a:p>
                  </a:txBody>
                  <a:tcPr anchor="ctr">
                    <a:solidFill>
                      <a:schemeClr val="accent1">
                        <a:lumMod val="75000"/>
                      </a:schemeClr>
                    </a:solidFill>
                  </a:tcPr>
                </a:tc>
                <a:extLst>
                  <a:ext uri="{0D108BD9-81ED-4DB2-BD59-A6C34878D82A}">
                    <a16:rowId xmlns:a16="http://schemas.microsoft.com/office/drawing/2014/main" val="2440441957"/>
                  </a:ext>
                </a:extLst>
              </a:tr>
              <a:tr h="455938">
                <a:tc>
                  <a:txBody>
                    <a:bodyPr/>
                    <a:lstStyle/>
                    <a:p>
                      <a:pPr lvl="0">
                        <a:buNone/>
                      </a:pPr>
                      <a:r>
                        <a:rPr lang="en-GB" dirty="0"/>
                        <a:t>Choosing Models</a:t>
                      </a:r>
                    </a:p>
                  </a:txBody>
                  <a:tcPr anchor="ctr">
                    <a:solidFill>
                      <a:schemeClr val="tx2">
                        <a:lumMod val="20000"/>
                        <a:lumOff val="80000"/>
                      </a:schemeClr>
                    </a:solidFill>
                  </a:tcPr>
                </a:tc>
                <a:tc>
                  <a:txBody>
                    <a:bodyPr/>
                    <a:lstStyle/>
                    <a:p>
                      <a:pPr lvl="0">
                        <a:buNone/>
                      </a:pPr>
                      <a:endParaRPr lang="en-GB">
                        <a:highlight>
                          <a:srgbClr val="00FFFF"/>
                        </a:highlight>
                      </a:endParaRPr>
                    </a:p>
                  </a:txBody>
                  <a:tcPr anchor="ctr">
                    <a:solidFill>
                      <a:srgbClr val="2ADB68"/>
                    </a:solidFill>
                  </a:tcPr>
                </a:tc>
                <a:tc gridSpan="2">
                  <a:txBody>
                    <a:bodyPr/>
                    <a:lstStyle/>
                    <a:p>
                      <a:pPr lvl="0">
                        <a:buNone/>
                      </a:pPr>
                      <a:endParaRPr lang="en-GB">
                        <a:highlight>
                          <a:srgbClr val="00FFFF"/>
                        </a:highlight>
                      </a:endParaRPr>
                    </a:p>
                  </a:txBody>
                  <a:tcPr anchor="ctr">
                    <a:solidFill>
                      <a:schemeClr val="tx2">
                        <a:lumMod val="20000"/>
                        <a:lumOff val="80000"/>
                      </a:schemeClr>
                    </a:solidFill>
                  </a:tcPr>
                </a:tc>
                <a:tc hMerge="1">
                  <a:txBody>
                    <a:bodyPr/>
                    <a:lstStyle/>
                    <a:p>
                      <a:endParaRPr lang="en-US"/>
                    </a:p>
                  </a:txBody>
                  <a:tcPr anchor="ctr"/>
                </a:tc>
                <a:extLst>
                  <a:ext uri="{0D108BD9-81ED-4DB2-BD59-A6C34878D82A}">
                    <a16:rowId xmlns:a16="http://schemas.microsoft.com/office/drawing/2014/main" val="4261087550"/>
                  </a:ext>
                </a:extLst>
              </a:tr>
              <a:tr h="750454">
                <a:tc>
                  <a:txBody>
                    <a:bodyPr/>
                    <a:lstStyle/>
                    <a:p>
                      <a:pPr rtl="0"/>
                      <a:r>
                        <a:rPr lang="en-GB" dirty="0"/>
                        <a:t>Requirement Gathering</a:t>
                      </a:r>
                    </a:p>
                  </a:txBody>
                  <a:tcPr anchor="ctr">
                    <a:solidFill>
                      <a:schemeClr val="tx2">
                        <a:lumMod val="20000"/>
                        <a:lumOff val="80000"/>
                      </a:schemeClr>
                    </a:solidFill>
                  </a:tcPr>
                </a:tc>
                <a:tc gridSpan="2">
                  <a:txBody>
                    <a:bodyPr/>
                    <a:lstStyle/>
                    <a:p>
                      <a:pPr lvl="0">
                        <a:buNone/>
                      </a:pPr>
                      <a:endParaRPr lang="en-GB"/>
                    </a:p>
                  </a:txBody>
                  <a:tcPr anchor="ctr">
                    <a:solidFill>
                      <a:srgbClr val="CE80E8"/>
                    </a:solidFill>
                  </a:tcPr>
                </a:tc>
                <a:tc hMerge="1">
                  <a:txBody>
                    <a:bodyPr/>
                    <a:lstStyle/>
                    <a:p>
                      <a:endParaRPr lang="en-US"/>
                    </a:p>
                  </a:txBody>
                  <a:tcPr anchor="ctr">
                    <a:solidFill>
                      <a:schemeClr val="tx1">
                        <a:lumMod val="50000"/>
                        <a:lumOff val="50000"/>
                      </a:schemeClr>
                    </a:solidFill>
                  </a:tcPr>
                </a:tc>
                <a:tc>
                  <a:txBody>
                    <a:bodyPr/>
                    <a:lstStyle/>
                    <a:p>
                      <a:pPr lvl="0">
                        <a:buNone/>
                      </a:pPr>
                      <a:endParaRPr lang="en-GB"/>
                    </a:p>
                  </a:txBody>
                  <a:tcPr anchor="ctr">
                    <a:solidFill>
                      <a:schemeClr val="tx2">
                        <a:lumMod val="20000"/>
                        <a:lumOff val="80000"/>
                      </a:schemeClr>
                    </a:solidFill>
                  </a:tcPr>
                </a:tc>
                <a:extLst>
                  <a:ext uri="{0D108BD9-81ED-4DB2-BD59-A6C34878D82A}">
                    <a16:rowId xmlns:a16="http://schemas.microsoft.com/office/drawing/2014/main" val="3017957690"/>
                  </a:ext>
                </a:extLst>
              </a:tr>
              <a:tr h="508000">
                <a:tc>
                  <a:txBody>
                    <a:bodyPr/>
                    <a:lstStyle/>
                    <a:p>
                      <a:pPr lvl="0">
                        <a:buNone/>
                      </a:pPr>
                      <a:r>
                        <a:rPr lang="en-GB" dirty="0"/>
                        <a:t>Data Modelling</a:t>
                      </a:r>
                    </a:p>
                  </a:txBody>
                  <a:tcPr anchor="ctr">
                    <a:solidFill>
                      <a:schemeClr val="tx2">
                        <a:lumMod val="20000"/>
                        <a:lumOff val="80000"/>
                      </a:schemeClr>
                    </a:solidFill>
                  </a:tcPr>
                </a:tc>
                <a:tc>
                  <a:txBody>
                    <a:bodyPr/>
                    <a:lstStyle/>
                    <a:p>
                      <a:pPr lvl="0">
                        <a:buNone/>
                      </a:pPr>
                      <a:endParaRPr lang="en-GB"/>
                    </a:p>
                  </a:txBody>
                  <a:tcPr anchor="ctr">
                    <a:solidFill>
                      <a:srgbClr val="F7636D"/>
                    </a:solidFill>
                  </a:tcPr>
                </a:tc>
                <a:tc gridSpan="2">
                  <a:txBody>
                    <a:bodyPr/>
                    <a:lstStyle/>
                    <a:p>
                      <a:pPr lvl="0">
                        <a:buNone/>
                      </a:pPr>
                      <a:endParaRPr lang="en-GB"/>
                    </a:p>
                  </a:txBody>
                  <a:tcPr anchor="ctr">
                    <a:solidFill>
                      <a:srgbClr val="F7636D"/>
                    </a:solidFill>
                  </a:tcPr>
                </a:tc>
                <a:tc hMerge="1">
                  <a:txBody>
                    <a:bodyPr/>
                    <a:lstStyle/>
                    <a:p>
                      <a:endParaRPr lang="en-US"/>
                    </a:p>
                  </a:txBody>
                  <a:tcPr anchor="ctr">
                    <a:solidFill>
                      <a:srgbClr val="E8AEC3"/>
                    </a:solidFill>
                  </a:tcPr>
                </a:tc>
                <a:extLst>
                  <a:ext uri="{0D108BD9-81ED-4DB2-BD59-A6C34878D82A}">
                    <a16:rowId xmlns:a16="http://schemas.microsoft.com/office/drawing/2014/main" val="1929489254"/>
                  </a:ext>
                </a:extLst>
              </a:tr>
              <a:tr h="657087">
                <a:tc>
                  <a:txBody>
                    <a:bodyPr/>
                    <a:lstStyle/>
                    <a:p>
                      <a:pPr rtl="0"/>
                      <a:r>
                        <a:rPr lang="en-GB" dirty="0"/>
                        <a:t>Compiling work and summarize </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a:p>
                  </a:txBody>
                  <a:tcPr anchor="ctr">
                    <a:solidFill>
                      <a:srgbClr val="0070C0"/>
                    </a:solidFill>
                  </a:tcPr>
                </a:tc>
                <a:extLst>
                  <a:ext uri="{0D108BD9-81ED-4DB2-BD59-A6C34878D82A}">
                    <a16:rowId xmlns:a16="http://schemas.microsoft.com/office/drawing/2014/main" val="4079224599"/>
                  </a:ext>
                </a:extLst>
              </a:tr>
              <a:tr h="657087">
                <a:tc>
                  <a:txBody>
                    <a:bodyPr/>
                    <a:lstStyle/>
                    <a:p>
                      <a:pPr rtl="0"/>
                      <a:r>
                        <a:rPr lang="en-GB" dirty="0"/>
                        <a:t>Presentation Completion</a:t>
                      </a:r>
                    </a:p>
                  </a:txBody>
                  <a:tcPr anchor="ctr">
                    <a:solidFill>
                      <a:schemeClr val="tx2">
                        <a:lumMod val="20000"/>
                        <a:lumOff val="80000"/>
                      </a:schemeClr>
                    </a:solidFill>
                  </a:tcPr>
                </a:tc>
                <a:tc gridSpan="2">
                  <a:txBody>
                    <a:bodyPr/>
                    <a:lstStyle/>
                    <a:p>
                      <a:pPr lvl="0">
                        <a:buNone/>
                      </a:pPr>
                      <a:endParaRPr lang="en-GB"/>
                    </a:p>
                  </a:txBody>
                  <a:tcPr anchor="ctr">
                    <a:solidFill>
                      <a:schemeClr val="tx2">
                        <a:lumMod val="20000"/>
                        <a:lumOff val="80000"/>
                      </a:schemeClr>
                    </a:solidFill>
                  </a:tcPr>
                </a:tc>
                <a:tc hMerge="1">
                  <a:txBody>
                    <a:bodyPr/>
                    <a:lstStyle/>
                    <a:p>
                      <a:endParaRPr lang="en-US"/>
                    </a:p>
                  </a:txBody>
                  <a:tcPr anchor="ctr"/>
                </a:tc>
                <a:tc>
                  <a:txBody>
                    <a:bodyPr/>
                    <a:lstStyle/>
                    <a:p>
                      <a:pPr lvl="0">
                        <a:buNone/>
                      </a:pPr>
                      <a:endParaRPr lang="en-GB" dirty="0"/>
                    </a:p>
                  </a:txBody>
                  <a:tcPr anchor="ctr">
                    <a:solidFill>
                      <a:schemeClr val="accent2"/>
                    </a:solidFill>
                  </a:tcPr>
                </a:tc>
                <a:extLst>
                  <a:ext uri="{0D108BD9-81ED-4DB2-BD59-A6C34878D82A}">
                    <a16:rowId xmlns:a16="http://schemas.microsoft.com/office/drawing/2014/main" val="3322438463"/>
                  </a:ext>
                </a:extLst>
              </a:tr>
            </a:tbl>
          </a:graphicData>
        </a:graphic>
      </p:graphicFrame>
      <p:sp>
        <p:nvSpPr>
          <p:cNvPr id="3" name="Slide Number Placeholder 2">
            <a:extLst>
              <a:ext uri="{FF2B5EF4-FFF2-40B4-BE49-F238E27FC236}">
                <a16:creationId xmlns:a16="http://schemas.microsoft.com/office/drawing/2014/main" id="{1A9DCF3E-8642-D5C9-C596-4B4989DE92F0}"/>
              </a:ext>
            </a:extLst>
          </p:cNvPr>
          <p:cNvSpPr>
            <a:spLocks noGrp="1"/>
          </p:cNvSpPr>
          <p:nvPr>
            <p:ph type="sldNum" sz="quarter" idx="12"/>
          </p:nvPr>
        </p:nvSpPr>
        <p:spPr/>
        <p:txBody>
          <a:bodyPr/>
          <a:lstStyle/>
          <a:p>
            <a:fld id="{330EA680-D336-4FF7-8B7A-9848BB0A1C32}" type="slidenum">
              <a:rPr lang="en-GB" smtClean="0"/>
              <a:t>94</a:t>
            </a:fld>
            <a:endParaRPr lang="en-US"/>
          </a:p>
        </p:txBody>
      </p:sp>
    </p:spTree>
    <p:extLst>
      <p:ext uri="{BB962C8B-B14F-4D97-AF65-F5344CB8AC3E}">
        <p14:creationId xmlns:p14="http://schemas.microsoft.com/office/powerpoint/2010/main" val="30906732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A85B8-007A-2483-D469-65BD330B9791}"/>
              </a:ext>
            </a:extLst>
          </p:cNvPr>
          <p:cNvSpPr>
            <a:spLocks noGrp="1"/>
          </p:cNvSpPr>
          <p:nvPr>
            <p:ph type="title"/>
          </p:nvPr>
        </p:nvSpPr>
        <p:spPr>
          <a:xfrm>
            <a:off x="1383564" y="348865"/>
            <a:ext cx="9718111" cy="1576446"/>
          </a:xfrm>
        </p:spPr>
        <p:txBody>
          <a:bodyPr anchor="ctr">
            <a:normAutofit/>
          </a:bodyPr>
          <a:lstStyle/>
          <a:p>
            <a:r>
              <a:rPr lang="en-GB" sz="4000" dirty="0">
                <a:solidFill>
                  <a:srgbClr val="FFFFFF"/>
                </a:solidFill>
                <a:cs typeface="Calibri Light"/>
              </a:rPr>
              <a:t>Modelling Steps</a:t>
            </a:r>
            <a:endParaRPr lang="en-GB" sz="4000" dirty="0">
              <a:solidFill>
                <a:srgbClr val="FFFFFF"/>
              </a:solidFill>
            </a:endParaRPr>
          </a:p>
        </p:txBody>
      </p:sp>
      <p:graphicFrame>
        <p:nvGraphicFramePr>
          <p:cNvPr id="20" name="Content Placeholder 2">
            <a:extLst>
              <a:ext uri="{FF2B5EF4-FFF2-40B4-BE49-F238E27FC236}">
                <a16:creationId xmlns:a16="http://schemas.microsoft.com/office/drawing/2014/main" id="{F8151721-A87C-88A0-E1D0-2875218B55A8}"/>
              </a:ext>
            </a:extLst>
          </p:cNvPr>
          <p:cNvGraphicFramePr>
            <a:graphicFrameLocks noGrp="1"/>
          </p:cNvGraphicFramePr>
          <p:nvPr>
            <p:ph idx="1"/>
          </p:nvPr>
        </p:nvGraphicFramePr>
        <p:xfrm>
          <a:off x="459329" y="2719888"/>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Slide Number Placeholder 24">
            <a:extLst>
              <a:ext uri="{FF2B5EF4-FFF2-40B4-BE49-F238E27FC236}">
                <a16:creationId xmlns:a16="http://schemas.microsoft.com/office/drawing/2014/main" id="{8B213AAA-7DE2-3790-E39C-A3E06B499E76}"/>
              </a:ext>
            </a:extLst>
          </p:cNvPr>
          <p:cNvSpPr>
            <a:spLocks noGrp="1"/>
          </p:cNvSpPr>
          <p:nvPr>
            <p:ph type="sldNum" sz="quarter" idx="12"/>
          </p:nvPr>
        </p:nvSpPr>
        <p:spPr/>
        <p:txBody>
          <a:bodyPr/>
          <a:lstStyle/>
          <a:p>
            <a:fld id="{330EA680-D336-4FF7-8B7A-9848BB0A1C32}" type="slidenum">
              <a:rPr lang="en-GB" smtClean="0"/>
              <a:t>95</a:t>
            </a:fld>
            <a:endParaRPr lang="en-US"/>
          </a:p>
        </p:txBody>
      </p:sp>
    </p:spTree>
    <p:extLst>
      <p:ext uri="{BB962C8B-B14F-4D97-AF65-F5344CB8AC3E}">
        <p14:creationId xmlns:p14="http://schemas.microsoft.com/office/powerpoint/2010/main" val="3981019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470338" y="365125"/>
            <a:ext cx="10883462" cy="708081"/>
          </a:xfrm>
        </p:spPr>
        <p:txBody>
          <a:bodyPr>
            <a:normAutofit/>
          </a:bodyPr>
          <a:lstStyle/>
          <a:p>
            <a:r>
              <a:rPr lang="en-GB" sz="4000" dirty="0">
                <a:cs typeface="Calibri Light"/>
              </a:rPr>
              <a:t>Bayes Theorem</a:t>
            </a:r>
          </a:p>
        </p:txBody>
      </p:sp>
      <p:graphicFrame>
        <p:nvGraphicFramePr>
          <p:cNvPr id="5" name="Content Placeholder 4">
            <a:extLst>
              <a:ext uri="{FF2B5EF4-FFF2-40B4-BE49-F238E27FC236}">
                <a16:creationId xmlns:a16="http://schemas.microsoft.com/office/drawing/2014/main" id="{8518D888-653D-F06D-A661-221BD2D26233}"/>
              </a:ext>
            </a:extLst>
          </p:cNvPr>
          <p:cNvGraphicFramePr>
            <a:graphicFrameLocks noGrp="1"/>
          </p:cNvGraphicFramePr>
          <p:nvPr>
            <p:ph sz="half" idx="1"/>
            <p:extLst>
              <p:ext uri="{D42A27DB-BD31-4B8C-83A1-F6EECF244321}">
                <p14:modId xmlns:p14="http://schemas.microsoft.com/office/powerpoint/2010/main" val="3679630894"/>
              </p:ext>
            </p:extLst>
          </p:nvPr>
        </p:nvGraphicFramePr>
        <p:xfrm>
          <a:off x="472965" y="1458310"/>
          <a:ext cx="4259183" cy="4481555"/>
        </p:xfrm>
        <a:graphic>
          <a:graphicData uri="http://schemas.openxmlformats.org/drawingml/2006/table">
            <a:tbl>
              <a:tblPr firstRow="1" firstCol="1" bandRow="1">
                <a:tableStyleId>{5C22544A-7EE6-4342-B048-85BDC9FD1C3A}</a:tableStyleId>
              </a:tblPr>
              <a:tblGrid>
                <a:gridCol w="851742">
                  <a:extLst>
                    <a:ext uri="{9D8B030D-6E8A-4147-A177-3AD203B41FA5}">
                      <a16:colId xmlns:a16="http://schemas.microsoft.com/office/drawing/2014/main" val="1873991747"/>
                    </a:ext>
                  </a:extLst>
                </a:gridCol>
                <a:gridCol w="851742">
                  <a:extLst>
                    <a:ext uri="{9D8B030D-6E8A-4147-A177-3AD203B41FA5}">
                      <a16:colId xmlns:a16="http://schemas.microsoft.com/office/drawing/2014/main" val="3698285848"/>
                    </a:ext>
                  </a:extLst>
                </a:gridCol>
                <a:gridCol w="851742">
                  <a:extLst>
                    <a:ext uri="{9D8B030D-6E8A-4147-A177-3AD203B41FA5}">
                      <a16:colId xmlns:a16="http://schemas.microsoft.com/office/drawing/2014/main" val="2186342967"/>
                    </a:ext>
                  </a:extLst>
                </a:gridCol>
                <a:gridCol w="851742">
                  <a:extLst>
                    <a:ext uri="{9D8B030D-6E8A-4147-A177-3AD203B41FA5}">
                      <a16:colId xmlns:a16="http://schemas.microsoft.com/office/drawing/2014/main" val="3805174030"/>
                    </a:ext>
                  </a:extLst>
                </a:gridCol>
                <a:gridCol w="852215">
                  <a:extLst>
                    <a:ext uri="{9D8B030D-6E8A-4147-A177-3AD203B41FA5}">
                      <a16:colId xmlns:a16="http://schemas.microsoft.com/office/drawing/2014/main" val="1048127789"/>
                    </a:ext>
                  </a:extLst>
                </a:gridCol>
              </a:tblGrid>
              <a:tr h="896311">
                <a:tc>
                  <a:txBody>
                    <a:bodyPr/>
                    <a:lstStyle/>
                    <a:p>
                      <a:r>
                        <a:rPr lang="en-GB" sz="1400" dirty="0">
                          <a:effectLst/>
                        </a:rPr>
                        <a:t>Fruit </a:t>
                      </a:r>
                      <a:endParaRPr lang="en-GB">
                        <a:effectLst/>
                      </a:endParaRPr>
                    </a:p>
                  </a:txBody>
                  <a:tcPr marL="68580" marR="68580" marT="0" marB="0"/>
                </a:tc>
                <a:tc>
                  <a:txBody>
                    <a:bodyPr/>
                    <a:lstStyle/>
                    <a:p>
                      <a:r>
                        <a:rPr lang="en-GB" sz="1400" dirty="0">
                          <a:effectLst/>
                        </a:rPr>
                        <a:t>Yellow </a:t>
                      </a:r>
                      <a:endParaRPr lang="en-GB">
                        <a:effectLst/>
                      </a:endParaRPr>
                    </a:p>
                  </a:txBody>
                  <a:tcPr marL="68580" marR="68580" marT="0" marB="0"/>
                </a:tc>
                <a:tc>
                  <a:txBody>
                    <a:bodyPr/>
                    <a:lstStyle/>
                    <a:p>
                      <a:r>
                        <a:rPr lang="en-GB" sz="1400" dirty="0">
                          <a:effectLst/>
                        </a:rPr>
                        <a:t>Sweet</a:t>
                      </a:r>
                      <a:endParaRPr lang="en-GB" dirty="0">
                        <a:effectLst/>
                      </a:endParaRPr>
                    </a:p>
                  </a:txBody>
                  <a:tcPr marL="68580" marR="68580" marT="0" marB="0"/>
                </a:tc>
                <a:tc>
                  <a:txBody>
                    <a:bodyPr/>
                    <a:lstStyle/>
                    <a:p>
                      <a:r>
                        <a:rPr lang="en-GB" sz="1400" dirty="0">
                          <a:effectLst/>
                        </a:rPr>
                        <a:t>Long</a:t>
                      </a:r>
                      <a:endParaRPr lang="en-GB" dirty="0">
                        <a:effectLst/>
                      </a:endParaRPr>
                    </a:p>
                  </a:txBody>
                  <a:tcPr marL="68580" marR="68580" marT="0" marB="0"/>
                </a:tc>
                <a:tc>
                  <a:txBody>
                    <a:bodyPr/>
                    <a:lstStyle/>
                    <a:p>
                      <a:r>
                        <a:rPr lang="en-GB" sz="1400" dirty="0">
                          <a:effectLst/>
                        </a:rPr>
                        <a:t>Total</a:t>
                      </a:r>
                      <a:endParaRPr lang="en-GB" dirty="0">
                        <a:effectLst/>
                      </a:endParaRPr>
                    </a:p>
                  </a:txBody>
                  <a:tcPr marL="68580" marR="68580" marT="0" marB="0"/>
                </a:tc>
                <a:extLst>
                  <a:ext uri="{0D108BD9-81ED-4DB2-BD59-A6C34878D82A}">
                    <a16:rowId xmlns:a16="http://schemas.microsoft.com/office/drawing/2014/main" val="3741286765"/>
                  </a:ext>
                </a:extLst>
              </a:tr>
              <a:tr h="896311">
                <a:tc>
                  <a:txBody>
                    <a:bodyPr/>
                    <a:lstStyle/>
                    <a:p>
                      <a:r>
                        <a:rPr lang="en-GB" sz="1400" dirty="0">
                          <a:effectLst/>
                        </a:rPr>
                        <a:t>Orange</a:t>
                      </a:r>
                      <a:endParaRPr lang="en-GB" dirty="0">
                        <a:effectLst/>
                      </a:endParaRPr>
                    </a:p>
                  </a:txBody>
                  <a:tcPr marL="68580" marR="68580" marT="0" marB="0"/>
                </a:tc>
                <a:tc>
                  <a:txBody>
                    <a:bodyPr/>
                    <a:lstStyle/>
                    <a:p>
                      <a:r>
                        <a:rPr lang="en-GB" sz="1400" dirty="0">
                          <a:effectLst/>
                        </a:rPr>
                        <a:t>350</a:t>
                      </a:r>
                      <a:endParaRPr lang="en-GB" dirty="0">
                        <a:effectLst/>
                      </a:endParaRPr>
                    </a:p>
                  </a:txBody>
                  <a:tcPr marL="68580" marR="68580" marT="0" marB="0"/>
                </a:tc>
                <a:tc>
                  <a:txBody>
                    <a:bodyPr/>
                    <a:lstStyle/>
                    <a:p>
                      <a:r>
                        <a:rPr lang="en-GB" sz="1400" dirty="0">
                          <a:effectLst/>
                        </a:rPr>
                        <a:t>450</a:t>
                      </a:r>
                      <a:endParaRPr lang="en-GB" dirty="0">
                        <a:effectLst/>
                      </a:endParaRPr>
                    </a:p>
                  </a:txBody>
                  <a:tcPr marL="68580" marR="68580" marT="0" marB="0"/>
                </a:tc>
                <a:tc>
                  <a:txBody>
                    <a:bodyPr/>
                    <a:lstStyle/>
                    <a:p>
                      <a:r>
                        <a:rPr lang="en-GB" sz="1400" dirty="0">
                          <a:effectLst/>
                        </a:rPr>
                        <a:t>0</a:t>
                      </a:r>
                      <a:endParaRPr lang="en-GB" dirty="0">
                        <a:effectLst/>
                      </a:endParaRPr>
                    </a:p>
                  </a:txBody>
                  <a:tcPr marL="68580" marR="68580" marT="0" marB="0"/>
                </a:tc>
                <a:tc>
                  <a:txBody>
                    <a:bodyPr/>
                    <a:lstStyle/>
                    <a:p>
                      <a:r>
                        <a:rPr lang="en-GB" sz="1400" dirty="0">
                          <a:effectLst/>
                        </a:rPr>
                        <a:t>650</a:t>
                      </a:r>
                      <a:endParaRPr lang="en-GB" dirty="0">
                        <a:effectLst/>
                      </a:endParaRPr>
                    </a:p>
                  </a:txBody>
                  <a:tcPr marL="68580" marR="68580" marT="0" marB="0"/>
                </a:tc>
                <a:extLst>
                  <a:ext uri="{0D108BD9-81ED-4DB2-BD59-A6C34878D82A}">
                    <a16:rowId xmlns:a16="http://schemas.microsoft.com/office/drawing/2014/main" val="795694428"/>
                  </a:ext>
                </a:extLst>
              </a:tr>
              <a:tr h="896311">
                <a:tc>
                  <a:txBody>
                    <a:bodyPr/>
                    <a:lstStyle/>
                    <a:p>
                      <a:r>
                        <a:rPr lang="en-GB" sz="1400" dirty="0">
                          <a:effectLst/>
                        </a:rPr>
                        <a:t>Banana</a:t>
                      </a:r>
                      <a:endParaRPr lang="en-GB" dirty="0">
                        <a:effectLst/>
                      </a:endParaRPr>
                    </a:p>
                  </a:txBody>
                  <a:tcPr marL="68580" marR="68580" marT="0" marB="0"/>
                </a:tc>
                <a:tc>
                  <a:txBody>
                    <a:bodyPr/>
                    <a:lstStyle/>
                    <a:p>
                      <a:r>
                        <a:rPr lang="en-GB" sz="1400" dirty="0">
                          <a:effectLst/>
                        </a:rPr>
                        <a:t>400</a:t>
                      </a:r>
                      <a:endParaRPr lang="en-GB" dirty="0">
                        <a:effectLst/>
                      </a:endParaRPr>
                    </a:p>
                  </a:txBody>
                  <a:tcPr marL="68580" marR="68580" marT="0" marB="0"/>
                </a:tc>
                <a:tc>
                  <a:txBody>
                    <a:bodyPr/>
                    <a:lstStyle/>
                    <a:p>
                      <a:r>
                        <a:rPr lang="en-GB" sz="1400" dirty="0">
                          <a:effectLst/>
                        </a:rPr>
                        <a:t>300</a:t>
                      </a:r>
                      <a:endParaRPr lang="en-GB" dirty="0">
                        <a:effectLst/>
                      </a:endParaRPr>
                    </a:p>
                  </a:txBody>
                  <a:tcPr marL="68580" marR="68580" marT="0" marB="0"/>
                </a:tc>
                <a:tc>
                  <a:txBody>
                    <a:bodyPr/>
                    <a:lstStyle/>
                    <a:p>
                      <a:r>
                        <a:rPr lang="en-GB" sz="1400" dirty="0">
                          <a:effectLst/>
                        </a:rPr>
                        <a:t>350</a:t>
                      </a:r>
                      <a:endParaRPr lang="en-GB" dirty="0">
                        <a:effectLst/>
                      </a:endParaRPr>
                    </a:p>
                  </a:txBody>
                  <a:tcPr marL="68580" marR="68580" marT="0" marB="0"/>
                </a:tc>
                <a:tc>
                  <a:txBody>
                    <a:bodyPr/>
                    <a:lstStyle/>
                    <a:p>
                      <a:r>
                        <a:rPr lang="en-GB" sz="1400" dirty="0">
                          <a:effectLst/>
                        </a:rPr>
                        <a:t>400</a:t>
                      </a:r>
                      <a:endParaRPr lang="en-GB" dirty="0">
                        <a:effectLst/>
                      </a:endParaRPr>
                    </a:p>
                  </a:txBody>
                  <a:tcPr marL="68580" marR="68580" marT="0" marB="0"/>
                </a:tc>
                <a:extLst>
                  <a:ext uri="{0D108BD9-81ED-4DB2-BD59-A6C34878D82A}">
                    <a16:rowId xmlns:a16="http://schemas.microsoft.com/office/drawing/2014/main" val="383634772"/>
                  </a:ext>
                </a:extLst>
              </a:tr>
              <a:tr h="896311">
                <a:tc>
                  <a:txBody>
                    <a:bodyPr/>
                    <a:lstStyle/>
                    <a:p>
                      <a:r>
                        <a:rPr lang="en-GB" sz="1400" dirty="0">
                          <a:effectLst/>
                        </a:rPr>
                        <a:t>Others </a:t>
                      </a:r>
                      <a:endParaRPr lang="en-GB">
                        <a:effectLst/>
                      </a:endParaRPr>
                    </a:p>
                  </a:txBody>
                  <a:tcPr marL="68580" marR="68580" marT="0" marB="0"/>
                </a:tc>
                <a:tc>
                  <a:txBody>
                    <a:bodyPr/>
                    <a:lstStyle/>
                    <a:p>
                      <a:r>
                        <a:rPr lang="en-GB" sz="1400" dirty="0">
                          <a:effectLst/>
                        </a:rPr>
                        <a:t>50</a:t>
                      </a:r>
                      <a:endParaRPr lang="en-GB" dirty="0">
                        <a:effectLst/>
                      </a:endParaRPr>
                    </a:p>
                  </a:txBody>
                  <a:tcPr marL="68580" marR="68580" marT="0" marB="0"/>
                </a:tc>
                <a:tc>
                  <a:txBody>
                    <a:bodyPr/>
                    <a:lstStyle/>
                    <a:p>
                      <a:r>
                        <a:rPr lang="en-GB" sz="1400" dirty="0">
                          <a:effectLst/>
                        </a:rPr>
                        <a:t>100</a:t>
                      </a:r>
                      <a:endParaRPr lang="en-GB" dirty="0">
                        <a:effectLst/>
                      </a:endParaRPr>
                    </a:p>
                  </a:txBody>
                  <a:tcPr marL="68580" marR="68580" marT="0" marB="0"/>
                </a:tc>
                <a:tc>
                  <a:txBody>
                    <a:bodyPr/>
                    <a:lstStyle/>
                    <a:p>
                      <a:r>
                        <a:rPr lang="en-GB" sz="1400" dirty="0">
                          <a:effectLst/>
                        </a:rPr>
                        <a:t>50</a:t>
                      </a:r>
                      <a:endParaRPr lang="en-GB" dirty="0">
                        <a:effectLst/>
                      </a:endParaRPr>
                    </a:p>
                  </a:txBody>
                  <a:tcPr marL="68580" marR="68580" marT="0" marB="0"/>
                </a:tc>
                <a:tc>
                  <a:txBody>
                    <a:bodyPr/>
                    <a:lstStyle/>
                    <a:p>
                      <a:r>
                        <a:rPr lang="en-GB" sz="1400" dirty="0">
                          <a:effectLst/>
                        </a:rPr>
                        <a:t>150</a:t>
                      </a:r>
                      <a:endParaRPr lang="en-GB" dirty="0">
                        <a:effectLst/>
                      </a:endParaRPr>
                    </a:p>
                  </a:txBody>
                  <a:tcPr marL="68580" marR="68580" marT="0" marB="0"/>
                </a:tc>
                <a:extLst>
                  <a:ext uri="{0D108BD9-81ED-4DB2-BD59-A6C34878D82A}">
                    <a16:rowId xmlns:a16="http://schemas.microsoft.com/office/drawing/2014/main" val="3956724075"/>
                  </a:ext>
                </a:extLst>
              </a:tr>
              <a:tr h="896311">
                <a:tc>
                  <a:txBody>
                    <a:bodyPr/>
                    <a:lstStyle/>
                    <a:p>
                      <a:r>
                        <a:rPr lang="en-GB" sz="1400" dirty="0">
                          <a:effectLst/>
                        </a:rPr>
                        <a:t>Total</a:t>
                      </a:r>
                      <a:endParaRPr lang="en-GB" dirty="0">
                        <a:effectLst/>
                      </a:endParaRPr>
                    </a:p>
                  </a:txBody>
                  <a:tcPr marL="68580" marR="68580" marT="0" marB="0"/>
                </a:tc>
                <a:tc>
                  <a:txBody>
                    <a:bodyPr/>
                    <a:lstStyle/>
                    <a:p>
                      <a:r>
                        <a:rPr lang="en-GB" sz="1400" dirty="0">
                          <a:effectLst/>
                        </a:rPr>
                        <a:t>800</a:t>
                      </a:r>
                      <a:endParaRPr lang="en-GB" dirty="0">
                        <a:effectLst/>
                      </a:endParaRPr>
                    </a:p>
                  </a:txBody>
                  <a:tcPr marL="68580" marR="68580" marT="0" marB="0"/>
                </a:tc>
                <a:tc>
                  <a:txBody>
                    <a:bodyPr/>
                    <a:lstStyle/>
                    <a:p>
                      <a:r>
                        <a:rPr lang="en-GB" sz="1400" dirty="0">
                          <a:effectLst/>
                        </a:rPr>
                        <a:t>850</a:t>
                      </a:r>
                      <a:endParaRPr lang="en-GB" dirty="0">
                        <a:effectLst/>
                      </a:endParaRPr>
                    </a:p>
                  </a:txBody>
                  <a:tcPr marL="68580" marR="68580" marT="0" marB="0"/>
                </a:tc>
                <a:tc>
                  <a:txBody>
                    <a:bodyPr/>
                    <a:lstStyle/>
                    <a:p>
                      <a:r>
                        <a:rPr lang="en-GB" sz="1400" dirty="0">
                          <a:effectLst/>
                        </a:rPr>
                        <a:t>400</a:t>
                      </a:r>
                      <a:endParaRPr lang="en-GB" dirty="0">
                        <a:effectLst/>
                      </a:endParaRPr>
                    </a:p>
                  </a:txBody>
                  <a:tcPr marL="68580" marR="68580" marT="0" marB="0"/>
                </a:tc>
                <a:tc>
                  <a:txBody>
                    <a:bodyPr/>
                    <a:lstStyle/>
                    <a:p>
                      <a:r>
                        <a:rPr lang="en-GB" sz="1400" dirty="0">
                          <a:effectLst/>
                        </a:rPr>
                        <a:t>1200</a:t>
                      </a:r>
                      <a:endParaRPr lang="en-GB" dirty="0">
                        <a:effectLst/>
                      </a:endParaRPr>
                    </a:p>
                  </a:txBody>
                  <a:tcPr marL="68580" marR="68580" marT="0" marB="0"/>
                </a:tc>
                <a:extLst>
                  <a:ext uri="{0D108BD9-81ED-4DB2-BD59-A6C34878D82A}">
                    <a16:rowId xmlns:a16="http://schemas.microsoft.com/office/drawing/2014/main" val="2406272488"/>
                  </a:ext>
                </a:extLst>
              </a:tr>
            </a:tbl>
          </a:graphicData>
        </a:graphic>
      </p:graphicFrame>
      <p:sp>
        <p:nvSpPr>
          <p:cNvPr id="7" name="Content Placeholder 6">
            <a:extLst>
              <a:ext uri="{FF2B5EF4-FFF2-40B4-BE49-F238E27FC236}">
                <a16:creationId xmlns:a16="http://schemas.microsoft.com/office/drawing/2014/main" id="{5311B32D-D1D5-A029-A40D-872759D70827}"/>
              </a:ext>
            </a:extLst>
          </p:cNvPr>
          <p:cNvSpPr>
            <a:spLocks noGrp="1"/>
          </p:cNvSpPr>
          <p:nvPr>
            <p:ph sz="half" idx="2"/>
          </p:nvPr>
        </p:nvSpPr>
        <p:spPr>
          <a:xfrm>
            <a:off x="4871546" y="997935"/>
            <a:ext cx="7152288" cy="5862199"/>
          </a:xfrm>
        </p:spPr>
        <p:txBody>
          <a:bodyPr vert="horz" lIns="91440" tIns="45720" rIns="91440" bIns="45720" rtlCol="0" anchor="t">
            <a:noAutofit/>
          </a:bodyPr>
          <a:lstStyle/>
          <a:p>
            <a:r>
              <a:rPr lang="en-GB" sz="1200" dirty="0">
                <a:ea typeface="+mn-lt"/>
                <a:cs typeface="+mn-lt"/>
              </a:rPr>
              <a:t>We will be understanding Naïve Bayes with a mathematical example which will help us in model building as well. </a:t>
            </a:r>
          </a:p>
          <a:p>
            <a:r>
              <a:rPr lang="en-GB" sz="1200" dirty="0">
                <a:ea typeface="+mn-lt"/>
                <a:cs typeface="+mn-lt"/>
              </a:rPr>
              <a:t>We have some set of features for some fruits which are in dictionary format.</a:t>
            </a:r>
            <a:endParaRPr lang="en-GB" sz="1200" dirty="0">
              <a:cs typeface="Calibri"/>
            </a:endParaRPr>
          </a:p>
          <a:p>
            <a:r>
              <a:rPr lang="en-GB" sz="1200" dirty="0">
                <a:ea typeface="+mn-lt"/>
                <a:cs typeface="+mn-lt"/>
              </a:rPr>
              <a:t>Fruits = {Yellow, Sweet, long}</a:t>
            </a:r>
            <a:endParaRPr lang="en-GB" sz="1200" dirty="0">
              <a:cs typeface="Calibri"/>
            </a:endParaRPr>
          </a:p>
          <a:p>
            <a:endParaRPr lang="en-GB" sz="1200" dirty="0">
              <a:ea typeface="+mn-lt"/>
              <a:cs typeface="+mn-lt"/>
            </a:endParaRPr>
          </a:p>
          <a:p>
            <a:r>
              <a:rPr lang="en-GB" sz="1200" dirty="0">
                <a:ea typeface="+mn-lt"/>
                <a:cs typeface="+mn-lt"/>
              </a:rPr>
              <a:t>The formula for Naïve Bayes Algorithm is as follows:</a:t>
            </a:r>
            <a:endParaRPr lang="en-GB" sz="1200">
              <a:cs typeface="Calibri" panose="020F0502020204030204"/>
            </a:endParaRPr>
          </a:p>
          <a:p>
            <a:r>
              <a:rPr lang="en-GB" sz="1200" b="1" dirty="0">
                <a:ea typeface="+mn-lt"/>
                <a:cs typeface="+mn-lt"/>
              </a:rPr>
              <a:t>P(A|B) = P(B|A) * P(A)</a:t>
            </a:r>
            <a:r>
              <a:rPr lang="en-GB" sz="1200" dirty="0">
                <a:ea typeface="+mn-lt"/>
                <a:cs typeface="+mn-lt"/>
              </a:rPr>
              <a:t> /</a:t>
            </a:r>
            <a:r>
              <a:rPr lang="en-GB" sz="1200" b="1" dirty="0">
                <a:ea typeface="+mn-lt"/>
                <a:cs typeface="+mn-lt"/>
              </a:rPr>
              <a:t> P(B)</a:t>
            </a:r>
            <a:endParaRPr lang="en-GB" sz="1200" dirty="0">
              <a:ea typeface="+mn-lt"/>
              <a:cs typeface="+mn-lt"/>
            </a:endParaRPr>
          </a:p>
          <a:p>
            <a:endParaRPr lang="en-GB" sz="1200" b="1" dirty="0">
              <a:ea typeface="+mn-lt"/>
              <a:cs typeface="+mn-lt"/>
            </a:endParaRPr>
          </a:p>
          <a:p>
            <a:pPr algn="ctr"/>
            <a:r>
              <a:rPr lang="en-GB" sz="1200" dirty="0">
                <a:ea typeface="+mn-lt"/>
                <a:cs typeface="+mn-lt"/>
              </a:rPr>
              <a:t>The Naïve Bayes algorithm used for building ML model is derived from this above equation.</a:t>
            </a:r>
          </a:p>
          <a:p>
            <a:pPr algn="ctr"/>
            <a:r>
              <a:rPr lang="en-GB" sz="1200" dirty="0">
                <a:ea typeface="+mn-lt"/>
                <a:cs typeface="+mn-lt"/>
              </a:rPr>
              <a:t>We will be taking a basic calculative example to understand the same: </a:t>
            </a:r>
            <a:endParaRPr lang="en-GB" sz="1200" dirty="0">
              <a:cs typeface="Calibri"/>
            </a:endParaRPr>
          </a:p>
          <a:p>
            <a:pPr algn="ctr"/>
            <a:r>
              <a:rPr lang="en-GB" sz="1200" dirty="0">
                <a:ea typeface="+mn-lt"/>
                <a:cs typeface="+mn-lt"/>
              </a:rPr>
              <a:t>P(Yellow | Orange) = P(Orange | Yellow) * P(Yellow)/P(Orange)</a:t>
            </a:r>
            <a:endParaRPr lang="en-GB" sz="1200" dirty="0">
              <a:cs typeface="Calibri"/>
            </a:endParaRPr>
          </a:p>
          <a:p>
            <a:pPr marL="0" indent="0" algn="ctr">
              <a:buNone/>
            </a:pPr>
            <a:r>
              <a:rPr lang="en-GB" sz="1200" dirty="0">
                <a:ea typeface="+mn-lt"/>
                <a:cs typeface="+mn-lt"/>
              </a:rPr>
              <a:t> = (350/800) * (800/1200)  =(650/1200) =  0.5</a:t>
            </a:r>
          </a:p>
          <a:p>
            <a:pPr marL="0" indent="0" algn="ctr">
              <a:buNone/>
            </a:pPr>
            <a:r>
              <a:rPr lang="en-GB" sz="1200" dirty="0">
                <a:ea typeface="+mn-lt"/>
                <a:cs typeface="+mn-lt"/>
              </a:rPr>
              <a:t>Now like this we can check the probability of Orange w.r.t Sweer which is 0.69 and w.r.t Long is 0.</a:t>
            </a:r>
            <a:endParaRPr lang="en-GB" sz="1200" dirty="0">
              <a:cs typeface="Calibri"/>
            </a:endParaRPr>
          </a:p>
          <a:p>
            <a:pPr algn="ctr"/>
            <a:r>
              <a:rPr lang="en-GB" sz="1200" dirty="0">
                <a:ea typeface="+mn-lt"/>
                <a:cs typeface="+mn-lt"/>
              </a:rPr>
              <a:t>Now we can check if Orange is the fruit which satisfies all our features present in dictionary. For this we will multiply all the probabilities which we have calculated with respect to Orange which are 0.5 * 0.69 * 0 = 0.</a:t>
            </a:r>
            <a:endParaRPr lang="en-GB" sz="1200" dirty="0">
              <a:cs typeface="Calibri"/>
            </a:endParaRPr>
          </a:p>
          <a:p>
            <a:pPr algn="ctr"/>
            <a:endParaRPr lang="en-GB" sz="1200" dirty="0">
              <a:cs typeface="Calibri"/>
            </a:endParaRPr>
          </a:p>
          <a:p>
            <a:r>
              <a:rPr lang="en-GB" sz="1200" dirty="0">
                <a:ea typeface="+mn-lt"/>
                <a:cs typeface="+mn-lt"/>
              </a:rPr>
              <a:t>Now we can check if Banana is the fruit which satisfies all our features present in dictionary. For this we will multiply all the probabilities which we have calculated with respect to Banana which are 1 * 0.75 * 0.87 = 0.65.</a:t>
            </a:r>
          </a:p>
          <a:p>
            <a:r>
              <a:rPr lang="en-GB" sz="1200" dirty="0">
                <a:ea typeface="+mn-lt"/>
                <a:cs typeface="+mn-lt"/>
              </a:rPr>
              <a:t>Now we can check if Others is the fruit which satisfies all our features present in dictionary. For this we will multiply all the probabilities which we have calculated with respect to Others which are 0.33 * 0.66 * 0.33 = 0.072.</a:t>
            </a:r>
          </a:p>
          <a:p>
            <a:endParaRPr lang="en-GB" sz="1200" dirty="0">
              <a:cs typeface="Calibri"/>
            </a:endParaRPr>
          </a:p>
        </p:txBody>
      </p:sp>
      <p:sp>
        <p:nvSpPr>
          <p:cNvPr id="3" name="Slide Number Placeholder 2">
            <a:extLst>
              <a:ext uri="{FF2B5EF4-FFF2-40B4-BE49-F238E27FC236}">
                <a16:creationId xmlns:a16="http://schemas.microsoft.com/office/drawing/2014/main" id="{D515E6F1-2DB7-D4E5-384E-CE0F2CB125C6}"/>
              </a:ext>
            </a:extLst>
          </p:cNvPr>
          <p:cNvSpPr>
            <a:spLocks noGrp="1"/>
          </p:cNvSpPr>
          <p:nvPr>
            <p:ph type="sldNum" sz="quarter" idx="12"/>
          </p:nvPr>
        </p:nvSpPr>
        <p:spPr/>
        <p:txBody>
          <a:bodyPr/>
          <a:lstStyle/>
          <a:p>
            <a:fld id="{330EA680-D336-4FF7-8B7A-9848BB0A1C32}" type="slidenum">
              <a:rPr lang="en-GB" smtClean="0"/>
              <a:t>96</a:t>
            </a:fld>
            <a:endParaRPr lang="en-US"/>
          </a:p>
        </p:txBody>
      </p:sp>
    </p:spTree>
    <p:extLst>
      <p:ext uri="{BB962C8B-B14F-4D97-AF65-F5344CB8AC3E}">
        <p14:creationId xmlns:p14="http://schemas.microsoft.com/office/powerpoint/2010/main" val="2820882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F9B4-E801-FB0C-097A-8CF6518DBB9B}"/>
              </a:ext>
            </a:extLst>
          </p:cNvPr>
          <p:cNvSpPr>
            <a:spLocks noGrp="1"/>
          </p:cNvSpPr>
          <p:nvPr>
            <p:ph type="title"/>
          </p:nvPr>
        </p:nvSpPr>
        <p:spPr/>
        <p:txBody>
          <a:bodyPr/>
          <a:lstStyle/>
          <a:p>
            <a:r>
              <a:rPr lang="en-GB" dirty="0">
                <a:cs typeface="Calibri Light"/>
              </a:rPr>
              <a:t>Bayes Theorem </a:t>
            </a:r>
            <a:endParaRPr lang="en-GB" dirty="0"/>
          </a:p>
        </p:txBody>
      </p:sp>
      <p:sp>
        <p:nvSpPr>
          <p:cNvPr id="8" name="Content Placeholder 7">
            <a:extLst>
              <a:ext uri="{FF2B5EF4-FFF2-40B4-BE49-F238E27FC236}">
                <a16:creationId xmlns:a16="http://schemas.microsoft.com/office/drawing/2014/main" id="{DA88B72A-3A34-EEA5-D0F0-EE0297F98BEC}"/>
              </a:ext>
            </a:extLst>
          </p:cNvPr>
          <p:cNvSpPr>
            <a:spLocks noGrp="1"/>
          </p:cNvSpPr>
          <p:nvPr>
            <p:ph sz="half" idx="2"/>
          </p:nvPr>
        </p:nvSpPr>
        <p:spPr>
          <a:xfrm>
            <a:off x="5818032" y="431003"/>
            <a:ext cx="5911402" cy="2966456"/>
          </a:xfrm>
        </p:spPr>
        <p:txBody>
          <a:bodyPr vert="horz" lIns="91440" tIns="45720" rIns="91440" bIns="45720" rtlCol="0" anchor="t">
            <a:normAutofit/>
          </a:bodyPr>
          <a:lstStyle/>
          <a:p>
            <a:r>
              <a:rPr lang="en-GB" dirty="0">
                <a:cs typeface="Calibri"/>
              </a:rPr>
              <a:t>Imported libraries and read the data.</a:t>
            </a:r>
          </a:p>
          <a:p>
            <a:r>
              <a:rPr lang="en-GB" dirty="0">
                <a:cs typeface="Calibri"/>
              </a:rPr>
              <a:t>Dropping the non- essential columns and assigning the columns as features (X) and the target variable.</a:t>
            </a:r>
          </a:p>
          <a:p>
            <a:r>
              <a:rPr lang="en-GB" dirty="0">
                <a:cs typeface="Calibri"/>
              </a:rPr>
              <a:t>Splitting the data and fitting the data to achieve the </a:t>
            </a:r>
            <a:r>
              <a:rPr lang="en-GB">
                <a:cs typeface="Calibri"/>
              </a:rPr>
              <a:t>accuracy score</a:t>
            </a:r>
            <a:r>
              <a:rPr lang="en-GB" dirty="0">
                <a:cs typeface="Calibri"/>
              </a:rPr>
              <a:t>.</a:t>
            </a:r>
          </a:p>
          <a:p>
            <a:endParaRPr lang="en-GB">
              <a:cs typeface="Calibri"/>
            </a:endParaRPr>
          </a:p>
        </p:txBody>
      </p:sp>
      <p:pic>
        <p:nvPicPr>
          <p:cNvPr id="3" name="Picture 3" descr="Graphical user interface, text, application&#10;&#10;Description automatically generated">
            <a:extLst>
              <a:ext uri="{FF2B5EF4-FFF2-40B4-BE49-F238E27FC236}">
                <a16:creationId xmlns:a16="http://schemas.microsoft.com/office/drawing/2014/main" id="{42185AEA-0E54-8C68-B4DC-206D56EC78F7}"/>
              </a:ext>
            </a:extLst>
          </p:cNvPr>
          <p:cNvPicPr>
            <a:picLocks noChangeAspect="1"/>
          </p:cNvPicPr>
          <p:nvPr/>
        </p:nvPicPr>
        <p:blipFill>
          <a:blip r:embed="rId2"/>
          <a:stretch>
            <a:fillRect/>
          </a:stretch>
        </p:blipFill>
        <p:spPr>
          <a:xfrm>
            <a:off x="869066" y="1288401"/>
            <a:ext cx="4966469" cy="1211734"/>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B61387F0-FB6C-415F-67A5-D957501D26CE}"/>
              </a:ext>
            </a:extLst>
          </p:cNvPr>
          <p:cNvPicPr>
            <a:picLocks noChangeAspect="1"/>
          </p:cNvPicPr>
          <p:nvPr/>
        </p:nvPicPr>
        <p:blipFill>
          <a:blip r:embed="rId3"/>
          <a:stretch>
            <a:fillRect/>
          </a:stretch>
        </p:blipFill>
        <p:spPr>
          <a:xfrm>
            <a:off x="855928" y="2498838"/>
            <a:ext cx="4960363" cy="251759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9E452A62-86FB-9B62-D792-757AB7FE3C23}"/>
              </a:ext>
            </a:extLst>
          </p:cNvPr>
          <p:cNvPicPr>
            <a:picLocks noChangeAspect="1"/>
          </p:cNvPicPr>
          <p:nvPr/>
        </p:nvPicPr>
        <p:blipFill>
          <a:blip r:embed="rId4"/>
          <a:stretch>
            <a:fillRect/>
          </a:stretch>
        </p:blipFill>
        <p:spPr>
          <a:xfrm>
            <a:off x="869064" y="4881045"/>
            <a:ext cx="4960363" cy="1753771"/>
          </a:xfrm>
          <a:prstGeom prst="rect">
            <a:avLst/>
          </a:prstGeom>
        </p:spPr>
      </p:pic>
      <p:pic>
        <p:nvPicPr>
          <p:cNvPr id="7" name="Picture 8" descr="Graphical user interface, text, application, email&#10;&#10;Description automatically generated">
            <a:extLst>
              <a:ext uri="{FF2B5EF4-FFF2-40B4-BE49-F238E27FC236}">
                <a16:creationId xmlns:a16="http://schemas.microsoft.com/office/drawing/2014/main" id="{8CE78AB6-C22B-D2AB-0EC5-C702915C3A81}"/>
              </a:ext>
            </a:extLst>
          </p:cNvPr>
          <p:cNvPicPr>
            <a:picLocks noChangeAspect="1"/>
          </p:cNvPicPr>
          <p:nvPr/>
        </p:nvPicPr>
        <p:blipFill>
          <a:blip r:embed="rId5"/>
          <a:stretch>
            <a:fillRect/>
          </a:stretch>
        </p:blipFill>
        <p:spPr>
          <a:xfrm>
            <a:off x="6211947" y="3433032"/>
            <a:ext cx="5294178" cy="3182418"/>
          </a:xfrm>
          <a:prstGeom prst="rect">
            <a:avLst/>
          </a:prstGeom>
        </p:spPr>
      </p:pic>
      <p:sp>
        <p:nvSpPr>
          <p:cNvPr id="9" name="Slide Number Placeholder 8">
            <a:extLst>
              <a:ext uri="{FF2B5EF4-FFF2-40B4-BE49-F238E27FC236}">
                <a16:creationId xmlns:a16="http://schemas.microsoft.com/office/drawing/2014/main" id="{334EB5BE-34AF-D167-C4F7-AABAB5F1D3F5}"/>
              </a:ext>
            </a:extLst>
          </p:cNvPr>
          <p:cNvSpPr>
            <a:spLocks noGrp="1"/>
          </p:cNvSpPr>
          <p:nvPr>
            <p:ph type="sldNum" sz="quarter" idx="12"/>
          </p:nvPr>
        </p:nvSpPr>
        <p:spPr/>
        <p:txBody>
          <a:bodyPr/>
          <a:lstStyle/>
          <a:p>
            <a:fld id="{330EA680-D336-4FF7-8B7A-9848BB0A1C32}" type="slidenum">
              <a:rPr lang="en-GB" smtClean="0"/>
              <a:t>97</a:t>
            </a:fld>
            <a:endParaRPr lang="en-US"/>
          </a:p>
        </p:txBody>
      </p:sp>
    </p:spTree>
    <p:extLst>
      <p:ext uri="{BB962C8B-B14F-4D97-AF65-F5344CB8AC3E}">
        <p14:creationId xmlns:p14="http://schemas.microsoft.com/office/powerpoint/2010/main" val="2228724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F9B4-E801-FB0C-097A-8CF6518DBB9B}"/>
              </a:ext>
            </a:extLst>
          </p:cNvPr>
          <p:cNvSpPr>
            <a:spLocks noGrp="1"/>
          </p:cNvSpPr>
          <p:nvPr>
            <p:ph type="title"/>
          </p:nvPr>
        </p:nvSpPr>
        <p:spPr/>
        <p:txBody>
          <a:bodyPr/>
          <a:lstStyle/>
          <a:p>
            <a:r>
              <a:rPr lang="en-GB" dirty="0">
                <a:cs typeface="Calibri Light"/>
              </a:rPr>
              <a:t>Bayes Theorem </a:t>
            </a:r>
            <a:endParaRPr lang="en-GB" dirty="0"/>
          </a:p>
        </p:txBody>
      </p:sp>
      <p:sp>
        <p:nvSpPr>
          <p:cNvPr id="8" name="Content Placeholder 7">
            <a:extLst>
              <a:ext uri="{FF2B5EF4-FFF2-40B4-BE49-F238E27FC236}">
                <a16:creationId xmlns:a16="http://schemas.microsoft.com/office/drawing/2014/main" id="{DA88B72A-3A34-EEA5-D0F0-EE0297F98BEC}"/>
              </a:ext>
            </a:extLst>
          </p:cNvPr>
          <p:cNvSpPr>
            <a:spLocks noGrp="1"/>
          </p:cNvSpPr>
          <p:nvPr>
            <p:ph sz="half" idx="2"/>
          </p:nvPr>
        </p:nvSpPr>
        <p:spPr>
          <a:xfrm>
            <a:off x="6395545" y="2508797"/>
            <a:ext cx="5181600" cy="4351338"/>
          </a:xfrm>
        </p:spPr>
        <p:txBody>
          <a:bodyPr vert="horz" lIns="91440" tIns="45720" rIns="91440" bIns="45720" rtlCol="0" anchor="t">
            <a:normAutofit fontScale="85000" lnSpcReduction="10000"/>
          </a:bodyPr>
          <a:lstStyle/>
          <a:p>
            <a:r>
              <a:rPr lang="en-GB">
                <a:cs typeface="Calibri"/>
              </a:rPr>
              <a:t>Naïve Bayes when we trained the model, we observed that there was quite a less accuracy and more of recall.</a:t>
            </a:r>
          </a:p>
          <a:p>
            <a:r>
              <a:rPr lang="en-GB">
                <a:cs typeface="Calibri"/>
              </a:rPr>
              <a:t>The more recall is the good indication that our model is performing well.</a:t>
            </a:r>
          </a:p>
          <a:p>
            <a:r>
              <a:rPr lang="en-GB">
                <a:cs typeface="Calibri"/>
              </a:rPr>
              <a:t>When we talk about Precision, this shows us that the predictions made by the model is 50% like actual data.</a:t>
            </a:r>
          </a:p>
          <a:p>
            <a:r>
              <a:rPr lang="en-GB">
                <a:cs typeface="Calibri"/>
              </a:rPr>
              <a:t>This number is not that great as we are wrong in 50% of our predictions.</a:t>
            </a:r>
          </a:p>
        </p:txBody>
      </p:sp>
      <p:pic>
        <p:nvPicPr>
          <p:cNvPr id="7" name="Picture 7" descr="Table&#10;&#10;Description automatically generated">
            <a:extLst>
              <a:ext uri="{FF2B5EF4-FFF2-40B4-BE49-F238E27FC236}">
                <a16:creationId xmlns:a16="http://schemas.microsoft.com/office/drawing/2014/main" id="{BFF8E555-7A56-1A63-2DB0-9C17A409DB82}"/>
              </a:ext>
            </a:extLst>
          </p:cNvPr>
          <p:cNvPicPr>
            <a:picLocks noChangeAspect="1"/>
          </p:cNvPicPr>
          <p:nvPr/>
        </p:nvPicPr>
        <p:blipFill>
          <a:blip r:embed="rId2"/>
          <a:stretch>
            <a:fillRect/>
          </a:stretch>
        </p:blipFill>
        <p:spPr>
          <a:xfrm>
            <a:off x="6392917" y="903060"/>
            <a:ext cx="5213129" cy="1452083"/>
          </a:xfrm>
          <a:prstGeom prst="rect">
            <a:avLst/>
          </a:prstGeom>
        </p:spPr>
      </p:pic>
      <p:pic>
        <p:nvPicPr>
          <p:cNvPr id="15" name="Picture 8" descr="Chart, treemap chart&#10;&#10;Description automatically generated">
            <a:extLst>
              <a:ext uri="{FF2B5EF4-FFF2-40B4-BE49-F238E27FC236}">
                <a16:creationId xmlns:a16="http://schemas.microsoft.com/office/drawing/2014/main" id="{A34F3BD9-F291-F185-EFC1-0324DC281FD4}"/>
              </a:ext>
            </a:extLst>
          </p:cNvPr>
          <p:cNvPicPr>
            <a:picLocks noChangeAspect="1"/>
          </p:cNvPicPr>
          <p:nvPr/>
        </p:nvPicPr>
        <p:blipFill>
          <a:blip r:embed="rId3"/>
          <a:stretch>
            <a:fillRect/>
          </a:stretch>
        </p:blipFill>
        <p:spPr>
          <a:xfrm>
            <a:off x="588579" y="1824353"/>
            <a:ext cx="3526219" cy="2094158"/>
          </a:xfrm>
          <a:prstGeom prst="rect">
            <a:avLst/>
          </a:prstGeom>
        </p:spPr>
      </p:pic>
      <p:pic>
        <p:nvPicPr>
          <p:cNvPr id="17" name="Picture 9">
            <a:extLst>
              <a:ext uri="{FF2B5EF4-FFF2-40B4-BE49-F238E27FC236}">
                <a16:creationId xmlns:a16="http://schemas.microsoft.com/office/drawing/2014/main" id="{5CBF081F-AC06-1D2B-ADF9-AFEF69ACB2DF}"/>
              </a:ext>
            </a:extLst>
          </p:cNvPr>
          <p:cNvPicPr>
            <a:picLocks noChangeAspect="1"/>
          </p:cNvPicPr>
          <p:nvPr/>
        </p:nvPicPr>
        <p:blipFill>
          <a:blip r:embed="rId4"/>
          <a:stretch>
            <a:fillRect/>
          </a:stretch>
        </p:blipFill>
        <p:spPr>
          <a:xfrm>
            <a:off x="843127" y="1552219"/>
            <a:ext cx="1243505" cy="273598"/>
          </a:xfrm>
          <a:prstGeom prst="rect">
            <a:avLst/>
          </a:prstGeom>
        </p:spPr>
      </p:pic>
      <p:pic>
        <p:nvPicPr>
          <p:cNvPr id="19" name="Picture 10" descr="Chart&#10;&#10;Description automatically generated">
            <a:extLst>
              <a:ext uri="{FF2B5EF4-FFF2-40B4-BE49-F238E27FC236}">
                <a16:creationId xmlns:a16="http://schemas.microsoft.com/office/drawing/2014/main" id="{6981F448-E1DA-5C5D-7BD2-D9517E69ED4A}"/>
              </a:ext>
            </a:extLst>
          </p:cNvPr>
          <p:cNvPicPr>
            <a:picLocks noChangeAspect="1"/>
          </p:cNvPicPr>
          <p:nvPr/>
        </p:nvPicPr>
        <p:blipFill>
          <a:blip r:embed="rId5"/>
          <a:stretch>
            <a:fillRect/>
          </a:stretch>
        </p:blipFill>
        <p:spPr>
          <a:xfrm>
            <a:off x="2425263" y="4217532"/>
            <a:ext cx="3518334" cy="1957041"/>
          </a:xfrm>
          <a:prstGeom prst="rect">
            <a:avLst/>
          </a:prstGeom>
        </p:spPr>
      </p:pic>
      <p:pic>
        <p:nvPicPr>
          <p:cNvPr id="21" name="Picture 11" descr="Text&#10;&#10;Description automatically generated">
            <a:extLst>
              <a:ext uri="{FF2B5EF4-FFF2-40B4-BE49-F238E27FC236}">
                <a16:creationId xmlns:a16="http://schemas.microsoft.com/office/drawing/2014/main" id="{B89B8E20-AEB1-5E7A-BC33-039458801DDB}"/>
              </a:ext>
            </a:extLst>
          </p:cNvPr>
          <p:cNvPicPr>
            <a:picLocks noChangeAspect="1"/>
          </p:cNvPicPr>
          <p:nvPr/>
        </p:nvPicPr>
        <p:blipFill>
          <a:blip r:embed="rId6"/>
          <a:stretch>
            <a:fillRect/>
          </a:stretch>
        </p:blipFill>
        <p:spPr>
          <a:xfrm>
            <a:off x="4439470" y="3909685"/>
            <a:ext cx="1381781" cy="313010"/>
          </a:xfrm>
          <a:prstGeom prst="rect">
            <a:avLst/>
          </a:prstGeom>
        </p:spPr>
      </p:pic>
      <p:sp>
        <p:nvSpPr>
          <p:cNvPr id="10" name="Slide Number Placeholder 9">
            <a:extLst>
              <a:ext uri="{FF2B5EF4-FFF2-40B4-BE49-F238E27FC236}">
                <a16:creationId xmlns:a16="http://schemas.microsoft.com/office/drawing/2014/main" id="{D5D75AA7-C84D-0454-77C3-F8E39A403FAD}"/>
              </a:ext>
            </a:extLst>
          </p:cNvPr>
          <p:cNvSpPr>
            <a:spLocks noGrp="1"/>
          </p:cNvSpPr>
          <p:nvPr>
            <p:ph type="sldNum" sz="quarter" idx="12"/>
          </p:nvPr>
        </p:nvSpPr>
        <p:spPr/>
        <p:txBody>
          <a:bodyPr/>
          <a:lstStyle/>
          <a:p>
            <a:fld id="{330EA680-D336-4FF7-8B7A-9848BB0A1C32}" type="slidenum">
              <a:rPr lang="en-GB" smtClean="0"/>
              <a:t>98</a:t>
            </a:fld>
            <a:endParaRPr lang="en-US"/>
          </a:p>
        </p:txBody>
      </p:sp>
    </p:spTree>
    <p:extLst>
      <p:ext uri="{BB962C8B-B14F-4D97-AF65-F5344CB8AC3E}">
        <p14:creationId xmlns:p14="http://schemas.microsoft.com/office/powerpoint/2010/main" val="2216212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0546-8D40-826A-C6D5-D2108F843922}"/>
              </a:ext>
            </a:extLst>
          </p:cNvPr>
          <p:cNvSpPr>
            <a:spLocks noGrp="1"/>
          </p:cNvSpPr>
          <p:nvPr>
            <p:ph type="title"/>
          </p:nvPr>
        </p:nvSpPr>
        <p:spPr>
          <a:xfrm>
            <a:off x="1371599" y="294538"/>
            <a:ext cx="9895951" cy="1033669"/>
          </a:xfrm>
        </p:spPr>
        <p:txBody>
          <a:bodyPr>
            <a:normAutofit/>
          </a:bodyPr>
          <a:lstStyle/>
          <a:p>
            <a:r>
              <a:rPr lang="en-GB" sz="4000" dirty="0">
                <a:solidFill>
                  <a:schemeClr val="bg1"/>
                </a:solidFill>
                <a:ea typeface="+mj-lt"/>
                <a:cs typeface="+mj-lt"/>
              </a:rPr>
              <a:t>What is Logistic Regression</a:t>
            </a:r>
            <a:endParaRPr lang="en-US" dirty="0">
              <a:solidFill>
                <a:schemeClr val="bg1"/>
              </a:solidFill>
            </a:endParaRPr>
          </a:p>
        </p:txBody>
      </p:sp>
      <p:sp>
        <p:nvSpPr>
          <p:cNvPr id="3" name="Content Placeholder 2">
            <a:extLst>
              <a:ext uri="{FF2B5EF4-FFF2-40B4-BE49-F238E27FC236}">
                <a16:creationId xmlns:a16="http://schemas.microsoft.com/office/drawing/2014/main" id="{0C1451E6-0BE7-770A-0E56-534B1154F746}"/>
              </a:ext>
            </a:extLst>
          </p:cNvPr>
          <p:cNvSpPr>
            <a:spLocks noGrp="1"/>
          </p:cNvSpPr>
          <p:nvPr>
            <p:ph idx="1"/>
          </p:nvPr>
        </p:nvSpPr>
        <p:spPr>
          <a:xfrm>
            <a:off x="935240" y="1906286"/>
            <a:ext cx="10917178" cy="4947288"/>
          </a:xfrm>
        </p:spPr>
        <p:txBody>
          <a:bodyPr vert="horz" lIns="91440" tIns="45720" rIns="91440" bIns="45720" rtlCol="0" anchor="ctr">
            <a:normAutofit/>
          </a:bodyPr>
          <a:lstStyle/>
          <a:p>
            <a:pPr marL="0" indent="0">
              <a:buNone/>
            </a:pPr>
            <a:r>
              <a:rPr lang="en-GB" sz="2000" dirty="0">
                <a:ea typeface="+mn-lt"/>
                <a:cs typeface="+mn-lt"/>
              </a:rPr>
              <a:t>Logistic regression estimates the probability of an event occurring, such as voted or didn’t vote, based on a given dataset of independent variables. Since the outcome is a probability, the dependent variable is bounded between 0 and 1.</a:t>
            </a:r>
            <a:endParaRPr lang="en-GB" sz="2000" dirty="0">
              <a:cs typeface="Calibri"/>
            </a:endParaRPr>
          </a:p>
          <a:p>
            <a:endParaRPr lang="en-GB" sz="2000">
              <a:cs typeface="Calibri"/>
            </a:endParaRPr>
          </a:p>
          <a:p>
            <a:pPr marL="0" indent="0">
              <a:buNone/>
            </a:pPr>
            <a:endParaRPr lang="en-GB" sz="2000">
              <a:cs typeface="Calibri"/>
            </a:endParaRPr>
          </a:p>
        </p:txBody>
      </p:sp>
      <p:sp>
        <p:nvSpPr>
          <p:cNvPr id="4" name="Slide Number Placeholder 3">
            <a:extLst>
              <a:ext uri="{FF2B5EF4-FFF2-40B4-BE49-F238E27FC236}">
                <a16:creationId xmlns:a16="http://schemas.microsoft.com/office/drawing/2014/main" id="{137B9BB3-C7A9-FC9F-5F04-E9FD2C46FED6}"/>
              </a:ext>
            </a:extLst>
          </p:cNvPr>
          <p:cNvSpPr>
            <a:spLocks noGrp="1"/>
          </p:cNvSpPr>
          <p:nvPr>
            <p:ph type="sldNum" sz="quarter" idx="12"/>
          </p:nvPr>
        </p:nvSpPr>
        <p:spPr/>
        <p:txBody>
          <a:bodyPr/>
          <a:lstStyle/>
          <a:p>
            <a:fld id="{330EA680-D336-4FF7-8B7A-9848BB0A1C32}" type="slidenum">
              <a:rPr lang="en-GB" smtClean="0"/>
              <a:t>99</a:t>
            </a:fld>
            <a:endParaRPr lang="en-US"/>
          </a:p>
        </p:txBody>
      </p:sp>
    </p:spTree>
    <p:extLst>
      <p:ext uri="{BB962C8B-B14F-4D97-AF65-F5344CB8AC3E}">
        <p14:creationId xmlns:p14="http://schemas.microsoft.com/office/powerpoint/2010/main" val="39914304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5499</Words>
  <Application>Microsoft Office PowerPoint</Application>
  <PresentationFormat>Widescreen</PresentationFormat>
  <Paragraphs>645</Paragraphs>
  <Slides>110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Calibri Light</vt:lpstr>
      <vt:lpstr>office theme</vt:lpstr>
      <vt:lpstr>Step Presentation</vt:lpstr>
      <vt:lpstr>Problem Statement</vt:lpstr>
      <vt:lpstr>Project Management</vt:lpstr>
      <vt:lpstr>Todos</vt:lpstr>
      <vt:lpstr>Team Structure</vt:lpstr>
      <vt:lpstr>Matrix of Duties - Cleaning</vt:lpstr>
      <vt:lpstr>Pert Chart- Cleaning</vt:lpstr>
      <vt:lpstr>Tracking Progress</vt:lpstr>
      <vt:lpstr>Milestones</vt:lpstr>
      <vt:lpstr>Dataset Analysis</vt:lpstr>
      <vt:lpstr>Data Description</vt:lpstr>
      <vt:lpstr>Data Attributes</vt:lpstr>
      <vt:lpstr>Data Attributes</vt:lpstr>
      <vt:lpstr>Figuring out Outputs</vt:lpstr>
      <vt:lpstr>Descriptive Analysis</vt:lpstr>
      <vt:lpstr>Descriptive Analysis</vt:lpstr>
      <vt:lpstr>Data Cleaning</vt:lpstr>
      <vt:lpstr>Cleaning Steps</vt:lpstr>
      <vt:lpstr>Quality Control</vt:lpstr>
      <vt:lpstr>Python Libraries Used for Data Cleaning</vt:lpstr>
      <vt:lpstr>Cleaning and Transformation Methods</vt:lpstr>
      <vt:lpstr>Data Issues</vt:lpstr>
      <vt:lpstr>Corrupt Data</vt:lpstr>
      <vt:lpstr>Corrupt Data -OUTPUT-</vt:lpstr>
      <vt:lpstr>Missing Values</vt:lpstr>
      <vt:lpstr>Missing Values - ArrDelay</vt:lpstr>
      <vt:lpstr>Missing Values - DepDelay</vt:lpstr>
      <vt:lpstr>Noisy Data</vt:lpstr>
      <vt:lpstr>Noisy Data – TaxiIN &amp; TaxiOut</vt:lpstr>
      <vt:lpstr>Noisy Data – TaxiIN &amp; TaxiOut </vt:lpstr>
      <vt:lpstr>Format Errors</vt:lpstr>
      <vt:lpstr>Format Errors –Distance</vt:lpstr>
      <vt:lpstr>Format Errors –Destination  </vt:lpstr>
      <vt:lpstr>Summary</vt:lpstr>
      <vt:lpstr>References</vt:lpstr>
      <vt:lpstr>Thank You!</vt:lpstr>
      <vt:lpstr>Data Visualization</vt:lpstr>
      <vt:lpstr>Matrix of Duties  - Visualization</vt:lpstr>
      <vt:lpstr>Pert Chart- Visualization</vt:lpstr>
      <vt:lpstr>Visualization Steps</vt:lpstr>
      <vt:lpstr>Software used for visualization</vt:lpstr>
      <vt:lpstr>Visualization  - DepDelay</vt:lpstr>
      <vt:lpstr>Visualization  - DepDelay</vt:lpstr>
      <vt:lpstr>Visualization  - Destination</vt:lpstr>
      <vt:lpstr>Visualization  - Destination</vt:lpstr>
      <vt:lpstr>Visualization  - Destination</vt:lpstr>
      <vt:lpstr>Visualization  - Destination</vt:lpstr>
      <vt:lpstr>Visualization  - Distance by Origin</vt:lpstr>
      <vt:lpstr>Visualization – Distance by Day, Week and UniqueCarrier</vt:lpstr>
      <vt:lpstr>Visualization  - Power BI Analysis</vt:lpstr>
      <vt:lpstr>Visualization  - Power BI Analysis</vt:lpstr>
      <vt:lpstr>Visualization  - Power BI Analysis​</vt:lpstr>
      <vt:lpstr>Power BI - Analysis</vt:lpstr>
      <vt:lpstr>Generating reports using Power BI</vt:lpstr>
      <vt:lpstr>Visualization  - Delays </vt:lpstr>
      <vt:lpstr>Visualization  - delays – carrier delay</vt:lpstr>
      <vt:lpstr>Visualization  - delays – carrier delay</vt:lpstr>
      <vt:lpstr>Visualization  - delays – Weather delay</vt:lpstr>
      <vt:lpstr>Visualization  - delays – Weather delay</vt:lpstr>
      <vt:lpstr>Visualization  - delays – NAS delay</vt:lpstr>
      <vt:lpstr>Visualization  - delays – NAS delay</vt:lpstr>
      <vt:lpstr>Visualization  - delays – Security delay</vt:lpstr>
      <vt:lpstr>Visualization  - delays – Security delay</vt:lpstr>
      <vt:lpstr>Visualization  - delays – Late Aircraft delay</vt:lpstr>
      <vt:lpstr>Visualization  - delays – Late aircraft delay</vt:lpstr>
      <vt:lpstr>Visualization of Taxi-In Field</vt:lpstr>
      <vt:lpstr>Visualization of Taxi-In Field</vt:lpstr>
      <vt:lpstr>Visualization of Taxi-In Field</vt:lpstr>
      <vt:lpstr>Visualization of Taxi-Out Field</vt:lpstr>
      <vt:lpstr>Visualization of Taxi-Out Field</vt:lpstr>
      <vt:lpstr>Visualization of Taxi–out Field</vt:lpstr>
      <vt:lpstr>Visualization of ArrDelay Field</vt:lpstr>
      <vt:lpstr>ArrDelay vs Dest.</vt:lpstr>
      <vt:lpstr>Summary of visualization</vt:lpstr>
      <vt:lpstr>Data Story telling</vt:lpstr>
      <vt:lpstr>Matrix of Duties  - Story Telling</vt:lpstr>
      <vt:lpstr>Pert Chart- Story telling</vt:lpstr>
      <vt:lpstr>Story Telling Steps</vt:lpstr>
      <vt:lpstr>What is Tableau?</vt:lpstr>
      <vt:lpstr>Origin and Destination</vt:lpstr>
      <vt:lpstr>Departure Delay </vt:lpstr>
      <vt:lpstr>Delays </vt:lpstr>
      <vt:lpstr>Delays </vt:lpstr>
      <vt:lpstr>Delays </vt:lpstr>
      <vt:lpstr>Arrival Delay </vt:lpstr>
      <vt:lpstr>Dashboard for Taxi-in  Field</vt:lpstr>
      <vt:lpstr>Dashboard of Taxi-out Field</vt:lpstr>
      <vt:lpstr>Distance</vt:lpstr>
      <vt:lpstr>Links of Tableau </vt:lpstr>
      <vt:lpstr>Thank You!</vt:lpstr>
      <vt:lpstr>Data Modelling</vt:lpstr>
      <vt:lpstr>Goal of Modelling</vt:lpstr>
      <vt:lpstr>Matrix of Duties  - Modelling</vt:lpstr>
      <vt:lpstr>Pert Chart- modelling </vt:lpstr>
      <vt:lpstr>Modelling Steps</vt:lpstr>
      <vt:lpstr>Bayes Theorem</vt:lpstr>
      <vt:lpstr>Bayes Theorem </vt:lpstr>
      <vt:lpstr>Bayes Theorem </vt:lpstr>
      <vt:lpstr>What is Logistic Regression</vt:lpstr>
      <vt:lpstr>Logistic Regression</vt:lpstr>
      <vt:lpstr> Logistic Regression</vt:lpstr>
      <vt:lpstr> Logistic Regression</vt:lpstr>
      <vt:lpstr>What is Random Forest</vt:lpstr>
      <vt:lpstr> Random Forest</vt:lpstr>
      <vt:lpstr>Random Forest</vt:lpstr>
      <vt:lpstr> Random Forest</vt:lpstr>
      <vt:lpstr>Random Forest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Janit Jindal</cp:lastModifiedBy>
  <cp:revision>677</cp:revision>
  <dcterms:created xsi:type="dcterms:W3CDTF">2023-01-26T01:25:27Z</dcterms:created>
  <dcterms:modified xsi:type="dcterms:W3CDTF">2025-02-23T04:00:21Z</dcterms:modified>
</cp:coreProperties>
</file>